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72" r:id="rId8"/>
    <p:sldId id="264" r:id="rId9"/>
    <p:sldId id="265" r:id="rId10"/>
    <p:sldId id="266" r:id="rId11"/>
    <p:sldId id="273" r:id="rId12"/>
    <p:sldId id="286" r:id="rId13"/>
    <p:sldId id="287" r:id="rId14"/>
    <p:sldId id="289" r:id="rId15"/>
    <p:sldId id="288" r:id="rId16"/>
    <p:sldId id="290" r:id="rId17"/>
    <p:sldId id="291" r:id="rId18"/>
    <p:sldId id="292" r:id="rId19"/>
    <p:sldId id="293" r:id="rId20"/>
    <p:sldId id="271" r:id="rId21"/>
    <p:sldId id="274" r:id="rId22"/>
    <p:sldId id="275" r:id="rId23"/>
    <p:sldId id="276" r:id="rId24"/>
    <p:sldId id="304" r:id="rId25"/>
    <p:sldId id="277" r:id="rId26"/>
    <p:sldId id="280" r:id="rId27"/>
    <p:sldId id="283" r:id="rId28"/>
    <p:sldId id="278" r:id="rId29"/>
    <p:sldId id="306" r:id="rId30"/>
    <p:sldId id="282" r:id="rId31"/>
    <p:sldId id="285" r:id="rId32"/>
    <p:sldId id="294" r:id="rId33"/>
    <p:sldId id="295" r:id="rId34"/>
    <p:sldId id="284" r:id="rId35"/>
    <p:sldId id="297" r:id="rId36"/>
    <p:sldId id="296" r:id="rId37"/>
    <p:sldId id="279" r:id="rId38"/>
    <p:sldId id="305" r:id="rId39"/>
    <p:sldId id="299" r:id="rId40"/>
    <p:sldId id="300" r:id="rId41"/>
    <p:sldId id="301" r:id="rId42"/>
    <p:sldId id="302" r:id="rId43"/>
    <p:sldId id="303" r:id="rId44"/>
    <p:sldId id="298" r:id="rId45"/>
  </p:sldIdLst>
  <p:sldSz cx="9144000" cy="6858000" type="screen4x3"/>
  <p:notesSz cx="7104063"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39" autoAdjust="0"/>
  </p:normalViewPr>
  <p:slideViewPr>
    <p:cSldViewPr>
      <p:cViewPr varScale="1">
        <p:scale>
          <a:sx n="70" d="100"/>
          <a:sy n="70" d="100"/>
        </p:scale>
        <p:origin x="-126" y="-90"/>
      </p:cViewPr>
      <p:guideLst>
        <p:guide orient="horz" pos="2160"/>
        <p:guide pos="2880"/>
      </p:guideLst>
    </p:cSldViewPr>
  </p:slideViewPr>
  <p:outlineViewPr>
    <p:cViewPr>
      <p:scale>
        <a:sx n="33" d="100"/>
        <a:sy n="33" d="100"/>
      </p:scale>
      <p:origin x="0" y="213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AD3C5B08-B74B-49C8-9CBC-5D315A3B06C5}" type="datetimeFigureOut">
              <a:rPr lang="es-ES" smtClean="0"/>
              <a:t>20/06/2017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7D6F84B-1898-4697-A22A-828863F2DECB}" type="slidenum">
              <a:rPr lang="es-ES" smtClean="0"/>
              <a:t>‹Nº›</a:t>
            </a:fld>
            <a:endParaRPr lang="es-ES"/>
          </a:p>
        </p:txBody>
      </p:sp>
    </p:spTree>
    <p:extLst>
      <p:ext uri="{BB962C8B-B14F-4D97-AF65-F5344CB8AC3E}">
        <p14:creationId xmlns:p14="http://schemas.microsoft.com/office/powerpoint/2010/main" val="2082387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D3C5B08-B74B-49C8-9CBC-5D315A3B06C5}" type="datetimeFigureOut">
              <a:rPr lang="es-ES" smtClean="0"/>
              <a:t>20/06/2017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7D6F84B-1898-4697-A22A-828863F2DECB}" type="slidenum">
              <a:rPr lang="es-ES" smtClean="0"/>
              <a:t>‹Nº›</a:t>
            </a:fld>
            <a:endParaRPr lang="es-ES"/>
          </a:p>
        </p:txBody>
      </p:sp>
    </p:spTree>
    <p:extLst>
      <p:ext uri="{BB962C8B-B14F-4D97-AF65-F5344CB8AC3E}">
        <p14:creationId xmlns:p14="http://schemas.microsoft.com/office/powerpoint/2010/main" val="2458516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D3C5B08-B74B-49C8-9CBC-5D315A3B06C5}" type="datetimeFigureOut">
              <a:rPr lang="es-ES" smtClean="0"/>
              <a:t>20/06/2017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7D6F84B-1898-4697-A22A-828863F2DECB}" type="slidenum">
              <a:rPr lang="es-ES" smtClean="0"/>
              <a:t>‹Nº›</a:t>
            </a:fld>
            <a:endParaRPr lang="es-ES"/>
          </a:p>
        </p:txBody>
      </p:sp>
    </p:spTree>
    <p:extLst>
      <p:ext uri="{BB962C8B-B14F-4D97-AF65-F5344CB8AC3E}">
        <p14:creationId xmlns:p14="http://schemas.microsoft.com/office/powerpoint/2010/main" val="1528659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D3C5B08-B74B-49C8-9CBC-5D315A3B06C5}" type="datetimeFigureOut">
              <a:rPr lang="es-ES" smtClean="0"/>
              <a:t>20/06/2017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7D6F84B-1898-4697-A22A-828863F2DECB}" type="slidenum">
              <a:rPr lang="es-ES" smtClean="0"/>
              <a:t>‹Nº›</a:t>
            </a:fld>
            <a:endParaRPr lang="es-ES"/>
          </a:p>
        </p:txBody>
      </p:sp>
    </p:spTree>
    <p:extLst>
      <p:ext uri="{BB962C8B-B14F-4D97-AF65-F5344CB8AC3E}">
        <p14:creationId xmlns:p14="http://schemas.microsoft.com/office/powerpoint/2010/main" val="3787675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D3C5B08-B74B-49C8-9CBC-5D315A3B06C5}" type="datetimeFigureOut">
              <a:rPr lang="es-ES" smtClean="0"/>
              <a:t>20/06/2017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7D6F84B-1898-4697-A22A-828863F2DECB}" type="slidenum">
              <a:rPr lang="es-ES" smtClean="0"/>
              <a:t>‹Nº›</a:t>
            </a:fld>
            <a:endParaRPr lang="es-ES"/>
          </a:p>
        </p:txBody>
      </p:sp>
    </p:spTree>
    <p:extLst>
      <p:ext uri="{BB962C8B-B14F-4D97-AF65-F5344CB8AC3E}">
        <p14:creationId xmlns:p14="http://schemas.microsoft.com/office/powerpoint/2010/main" val="290240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AD3C5B08-B74B-49C8-9CBC-5D315A3B06C5}" type="datetimeFigureOut">
              <a:rPr lang="es-ES" smtClean="0"/>
              <a:t>20/06/2017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7D6F84B-1898-4697-A22A-828863F2DECB}" type="slidenum">
              <a:rPr lang="es-ES" smtClean="0"/>
              <a:t>‹Nº›</a:t>
            </a:fld>
            <a:endParaRPr lang="es-ES"/>
          </a:p>
        </p:txBody>
      </p:sp>
    </p:spTree>
    <p:extLst>
      <p:ext uri="{BB962C8B-B14F-4D97-AF65-F5344CB8AC3E}">
        <p14:creationId xmlns:p14="http://schemas.microsoft.com/office/powerpoint/2010/main" val="3256817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AD3C5B08-B74B-49C8-9CBC-5D315A3B06C5}" type="datetimeFigureOut">
              <a:rPr lang="es-ES" smtClean="0"/>
              <a:t>20/06/2017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67D6F84B-1898-4697-A22A-828863F2DECB}" type="slidenum">
              <a:rPr lang="es-ES" smtClean="0"/>
              <a:t>‹Nº›</a:t>
            </a:fld>
            <a:endParaRPr lang="es-ES"/>
          </a:p>
        </p:txBody>
      </p:sp>
    </p:spTree>
    <p:extLst>
      <p:ext uri="{BB962C8B-B14F-4D97-AF65-F5344CB8AC3E}">
        <p14:creationId xmlns:p14="http://schemas.microsoft.com/office/powerpoint/2010/main" val="64448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AD3C5B08-B74B-49C8-9CBC-5D315A3B06C5}" type="datetimeFigureOut">
              <a:rPr lang="es-ES" smtClean="0"/>
              <a:t>20/06/2017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67D6F84B-1898-4697-A22A-828863F2DECB}" type="slidenum">
              <a:rPr lang="es-ES" smtClean="0"/>
              <a:t>‹Nº›</a:t>
            </a:fld>
            <a:endParaRPr lang="es-ES"/>
          </a:p>
        </p:txBody>
      </p:sp>
    </p:spTree>
    <p:extLst>
      <p:ext uri="{BB962C8B-B14F-4D97-AF65-F5344CB8AC3E}">
        <p14:creationId xmlns:p14="http://schemas.microsoft.com/office/powerpoint/2010/main" val="1583012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D3C5B08-B74B-49C8-9CBC-5D315A3B06C5}" type="datetimeFigureOut">
              <a:rPr lang="es-ES" smtClean="0"/>
              <a:t>20/06/2017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67D6F84B-1898-4697-A22A-828863F2DECB}" type="slidenum">
              <a:rPr lang="es-ES" smtClean="0"/>
              <a:t>‹Nº›</a:t>
            </a:fld>
            <a:endParaRPr lang="es-ES"/>
          </a:p>
        </p:txBody>
      </p:sp>
    </p:spTree>
    <p:extLst>
      <p:ext uri="{BB962C8B-B14F-4D97-AF65-F5344CB8AC3E}">
        <p14:creationId xmlns:p14="http://schemas.microsoft.com/office/powerpoint/2010/main" val="3170927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D3C5B08-B74B-49C8-9CBC-5D315A3B06C5}" type="datetimeFigureOut">
              <a:rPr lang="es-ES" smtClean="0"/>
              <a:t>20/06/2017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7D6F84B-1898-4697-A22A-828863F2DECB}" type="slidenum">
              <a:rPr lang="es-ES" smtClean="0"/>
              <a:t>‹Nº›</a:t>
            </a:fld>
            <a:endParaRPr lang="es-ES"/>
          </a:p>
        </p:txBody>
      </p:sp>
    </p:spTree>
    <p:extLst>
      <p:ext uri="{BB962C8B-B14F-4D97-AF65-F5344CB8AC3E}">
        <p14:creationId xmlns:p14="http://schemas.microsoft.com/office/powerpoint/2010/main" val="28190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D3C5B08-B74B-49C8-9CBC-5D315A3B06C5}" type="datetimeFigureOut">
              <a:rPr lang="es-ES" smtClean="0"/>
              <a:t>20/06/2017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7D6F84B-1898-4697-A22A-828863F2DECB}" type="slidenum">
              <a:rPr lang="es-ES" smtClean="0"/>
              <a:t>‹Nº›</a:t>
            </a:fld>
            <a:endParaRPr lang="es-ES"/>
          </a:p>
        </p:txBody>
      </p:sp>
    </p:spTree>
    <p:extLst>
      <p:ext uri="{BB962C8B-B14F-4D97-AF65-F5344CB8AC3E}">
        <p14:creationId xmlns:p14="http://schemas.microsoft.com/office/powerpoint/2010/main" val="100976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C5B08-B74B-49C8-9CBC-5D315A3B06C5}" type="datetimeFigureOut">
              <a:rPr lang="es-ES" smtClean="0"/>
              <a:t>20/06/2017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6F84B-1898-4697-A22A-828863F2DECB}" type="slidenum">
              <a:rPr lang="es-ES" smtClean="0"/>
              <a:t>‹Nº›</a:t>
            </a:fld>
            <a:endParaRPr lang="es-ES"/>
          </a:p>
        </p:txBody>
      </p:sp>
    </p:spTree>
    <p:extLst>
      <p:ext uri="{BB962C8B-B14F-4D97-AF65-F5344CB8AC3E}">
        <p14:creationId xmlns:p14="http://schemas.microsoft.com/office/powerpoint/2010/main" val="3003769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60040" y="2276872"/>
            <a:ext cx="7772400" cy="1470025"/>
          </a:xfrm>
        </p:spPr>
        <p:txBody>
          <a:bodyPr>
            <a:noAutofit/>
          </a:bodyPr>
          <a:lstStyle/>
          <a:p>
            <a:pPr algn="l"/>
            <a:r>
              <a:rPr lang="es-ES" sz="2400" b="1" u="sng" dirty="0" smtClean="0"/>
              <a:t>BREVE INTRODUCCIÓN A LA VALORACIÓN INMOBILIARIA.</a:t>
            </a:r>
            <a:br>
              <a:rPr lang="es-ES" sz="2400" b="1" u="sng" dirty="0" smtClean="0"/>
            </a:br>
            <a:r>
              <a:rPr lang="es-ES" sz="2400" b="1" dirty="0" smtClean="0"/>
              <a:t/>
            </a:r>
            <a:br>
              <a:rPr lang="es-ES" sz="2400" b="1" dirty="0" smtClean="0"/>
            </a:br>
            <a:r>
              <a:rPr lang="es-ES" sz="2400" b="1" dirty="0"/>
              <a:t/>
            </a:r>
            <a:br>
              <a:rPr lang="es-ES" sz="2400" b="1" dirty="0"/>
            </a:br>
            <a:r>
              <a:rPr lang="es-ES" sz="2800" dirty="0" smtClean="0"/>
              <a:t>1-	PRESENTACIÓN.</a:t>
            </a:r>
            <a:br>
              <a:rPr lang="es-ES" sz="2800" dirty="0" smtClean="0"/>
            </a:br>
            <a:r>
              <a:rPr lang="es-ES" sz="2800" dirty="0" smtClean="0"/>
              <a:t>2-	TIPOS DE BIENES OBJETO DE VALORACIÓN. </a:t>
            </a:r>
            <a:br>
              <a:rPr lang="es-ES" sz="2800" dirty="0" smtClean="0"/>
            </a:br>
            <a:r>
              <a:rPr lang="es-ES" sz="2800" dirty="0" smtClean="0"/>
              <a:t>3-	CONCEPTO GENERAL DE VALOR. VALOR REAL</a:t>
            </a:r>
            <a:br>
              <a:rPr lang="es-ES" sz="2800" dirty="0" smtClean="0"/>
            </a:br>
            <a:r>
              <a:rPr lang="es-ES" sz="2800" dirty="0" smtClean="0"/>
              <a:t>4-	FINALIDADES PRINCIPALES. </a:t>
            </a:r>
            <a:br>
              <a:rPr lang="es-ES" sz="2800" dirty="0" smtClean="0"/>
            </a:br>
            <a:r>
              <a:rPr lang="es-ES" sz="2800" dirty="0" smtClean="0"/>
              <a:t>           TASACIÓN PERICIAL CONTRADICTORIA</a:t>
            </a:r>
            <a:br>
              <a:rPr lang="es-ES" sz="2800" dirty="0" smtClean="0"/>
            </a:br>
            <a:r>
              <a:rPr lang="es-ES" sz="2800" dirty="0" smtClean="0"/>
              <a:t>5-	PRINCIPIOS, CRITERIOS Y METODOLOGÍAS.</a:t>
            </a:r>
            <a:br>
              <a:rPr lang="es-ES" sz="2800" dirty="0" smtClean="0"/>
            </a:br>
            <a:r>
              <a:rPr lang="es-ES" sz="2800" dirty="0" smtClean="0"/>
              <a:t>6-	PROCEDIMIENTO.</a:t>
            </a:r>
            <a:br>
              <a:rPr lang="es-ES" sz="2800" dirty="0" smtClean="0"/>
            </a:br>
            <a:r>
              <a:rPr lang="es-ES" sz="2800" dirty="0" smtClean="0"/>
              <a:t>7-	MESA REDONDA. </a:t>
            </a:r>
          </a:p>
        </p:txBody>
      </p:sp>
    </p:spTree>
    <p:extLst>
      <p:ext uri="{BB962C8B-B14F-4D97-AF65-F5344CB8AC3E}">
        <p14:creationId xmlns:p14="http://schemas.microsoft.com/office/powerpoint/2010/main" val="28186378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780928"/>
            <a:ext cx="8229600" cy="1143000"/>
          </a:xfrm>
        </p:spPr>
        <p:txBody>
          <a:bodyPr>
            <a:noAutofit/>
          </a:bodyPr>
          <a:lstStyle/>
          <a:p>
            <a:pPr algn="l"/>
            <a:r>
              <a:rPr lang="es-ES" sz="2500" b="1" dirty="0" smtClean="0"/>
              <a:t>6. PROCEDIMIENTO.</a:t>
            </a:r>
            <a:r>
              <a:rPr lang="es-ES" sz="2000" dirty="0" smtClean="0"/>
              <a:t/>
            </a:r>
            <a:br>
              <a:rPr lang="es-ES" sz="2000" dirty="0" smtClean="0"/>
            </a:br>
            <a:r>
              <a:rPr lang="es-ES" sz="2000" dirty="0" smtClean="0"/>
              <a:t/>
            </a:r>
            <a:br>
              <a:rPr lang="es-ES" sz="2000" dirty="0" smtClean="0"/>
            </a:br>
            <a:r>
              <a:rPr lang="es-ES" sz="2000" dirty="0" smtClean="0"/>
              <a:t>- Transmisión del inmueble.</a:t>
            </a:r>
            <a:br>
              <a:rPr lang="es-ES" sz="2000" dirty="0" smtClean="0"/>
            </a:br>
            <a:r>
              <a:rPr lang="es-ES" sz="2000" dirty="0" smtClean="0"/>
              <a:t/>
            </a:r>
            <a:br>
              <a:rPr lang="es-ES" sz="2000" dirty="0" smtClean="0"/>
            </a:br>
            <a:r>
              <a:rPr lang="es-ES" sz="2000" dirty="0" smtClean="0"/>
              <a:t>- Inicio de procedimiento de comprobación de valor del mismo.</a:t>
            </a:r>
            <a:br>
              <a:rPr lang="es-ES" sz="2000" dirty="0" smtClean="0"/>
            </a:br>
            <a:r>
              <a:rPr lang="es-ES" sz="2000" dirty="0"/>
              <a:t/>
            </a:r>
            <a:br>
              <a:rPr lang="es-ES" sz="2000" dirty="0"/>
            </a:br>
            <a:r>
              <a:rPr lang="es-ES" sz="2000" dirty="0"/>
              <a:t>- Propuesta de Regularización y Trámite de </a:t>
            </a:r>
            <a:r>
              <a:rPr lang="es-ES" sz="2000" dirty="0" smtClean="0"/>
              <a:t>Audiencia             alegaciones</a:t>
            </a:r>
            <a:r>
              <a:rPr lang="es-ES" sz="2000" dirty="0"/>
              <a:t>.</a:t>
            </a:r>
            <a:br>
              <a:rPr lang="es-ES" sz="2000" dirty="0"/>
            </a:br>
            <a:r>
              <a:rPr lang="es-ES" sz="2000" dirty="0"/>
              <a:t/>
            </a:r>
            <a:br>
              <a:rPr lang="es-ES" sz="2000" dirty="0"/>
            </a:br>
            <a:r>
              <a:rPr lang="es-ES" sz="2000" dirty="0"/>
              <a:t>- Liquidación </a:t>
            </a:r>
            <a:r>
              <a:rPr lang="es-ES" sz="2000" dirty="0" smtClean="0"/>
              <a:t>Provisional              tasación pericial  </a:t>
            </a:r>
            <a:r>
              <a:rPr lang="es-ES" sz="2000" dirty="0"/>
              <a:t>contradictoria.</a:t>
            </a:r>
            <a:br>
              <a:rPr lang="es-ES" sz="2000" dirty="0"/>
            </a:br>
            <a:r>
              <a:rPr lang="es-ES" sz="2000" dirty="0"/>
              <a:t/>
            </a:r>
            <a:br>
              <a:rPr lang="es-ES" sz="2000" dirty="0"/>
            </a:br>
            <a:r>
              <a:rPr lang="es-ES" sz="2000" dirty="0"/>
              <a:t>- </a:t>
            </a:r>
            <a:r>
              <a:rPr lang="es-ES" sz="2000" dirty="0" smtClean="0"/>
              <a:t>Recurso reposición / reclamación              reserva de pericial </a:t>
            </a:r>
            <a:r>
              <a:rPr lang="es-ES" sz="2000" dirty="0"/>
              <a:t>contradictoria.</a:t>
            </a:r>
            <a:br>
              <a:rPr lang="es-ES" sz="2000" dirty="0"/>
            </a:br>
            <a:r>
              <a:rPr lang="es-ES" sz="2000" dirty="0" smtClean="0"/>
              <a:t/>
            </a:r>
            <a:br>
              <a:rPr lang="es-ES" sz="2000" dirty="0" smtClean="0"/>
            </a:br>
            <a:r>
              <a:rPr lang="es-ES" sz="2000" dirty="0"/>
              <a:t>- </a:t>
            </a:r>
            <a:r>
              <a:rPr lang="es-ES" sz="2000" dirty="0" smtClean="0"/>
              <a:t>Si se desestima             </a:t>
            </a:r>
            <a:r>
              <a:rPr lang="es-ES" sz="2000" dirty="0"/>
              <a:t>perito tercero.</a:t>
            </a:r>
            <a:br>
              <a:rPr lang="es-ES" sz="2000" dirty="0"/>
            </a:br>
            <a:r>
              <a:rPr lang="es-ES" sz="2000" dirty="0"/>
              <a:t/>
            </a:r>
            <a:br>
              <a:rPr lang="es-ES" sz="2000" dirty="0"/>
            </a:br>
            <a:r>
              <a:rPr lang="es-ES" sz="2000" dirty="0"/>
              <a:t>- Provisión de fondos. Honorarios máximos.</a:t>
            </a:r>
            <a:br>
              <a:rPr lang="es-ES" sz="2000" dirty="0"/>
            </a:br>
            <a:r>
              <a:rPr lang="es-ES" sz="2000" dirty="0"/>
              <a:t/>
            </a:r>
            <a:br>
              <a:rPr lang="es-ES" sz="2000" dirty="0"/>
            </a:br>
            <a:r>
              <a:rPr lang="es-ES" sz="2000" dirty="0"/>
              <a:t>- </a:t>
            </a:r>
            <a:r>
              <a:rPr lang="es-ES" sz="2000" dirty="0" smtClean="0"/>
              <a:t>Realización del informe de tasación o ratificación de alguno de los de parte.</a:t>
            </a:r>
            <a:endParaRPr lang="es-ES" sz="2000" dirty="0"/>
          </a:p>
        </p:txBody>
      </p:sp>
      <p:sp>
        <p:nvSpPr>
          <p:cNvPr id="3" name="2 Flecha derecha"/>
          <p:cNvSpPr/>
          <p:nvPr/>
        </p:nvSpPr>
        <p:spPr>
          <a:xfrm>
            <a:off x="2987824" y="3356992"/>
            <a:ext cx="576064" cy="124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Flecha derecha"/>
          <p:cNvSpPr/>
          <p:nvPr/>
        </p:nvSpPr>
        <p:spPr>
          <a:xfrm>
            <a:off x="5868144" y="2708920"/>
            <a:ext cx="576064" cy="124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Flecha derecha"/>
          <p:cNvSpPr/>
          <p:nvPr/>
        </p:nvSpPr>
        <p:spPr>
          <a:xfrm>
            <a:off x="2123728" y="4581128"/>
            <a:ext cx="576064" cy="124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Flecha derecha"/>
          <p:cNvSpPr/>
          <p:nvPr/>
        </p:nvSpPr>
        <p:spPr>
          <a:xfrm>
            <a:off x="3995936" y="3933056"/>
            <a:ext cx="576064" cy="124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02180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780928"/>
            <a:ext cx="8229600" cy="1143000"/>
          </a:xfrm>
        </p:spPr>
        <p:txBody>
          <a:bodyPr>
            <a:noAutofit/>
          </a:bodyPr>
          <a:lstStyle/>
          <a:p>
            <a:pPr algn="l"/>
            <a:r>
              <a:rPr lang="es-ES" sz="2500" b="1" dirty="0" smtClean="0"/>
              <a:t>RECOMENDACIONES PARA LA ELABORACION DEL INFORME</a:t>
            </a:r>
            <a:r>
              <a:rPr lang="es-ES" sz="2000" dirty="0" smtClean="0"/>
              <a:t/>
            </a:r>
            <a:br>
              <a:rPr lang="es-ES" sz="2000" dirty="0" smtClean="0"/>
            </a:br>
            <a:r>
              <a:rPr lang="es-ES" sz="2000" dirty="0" smtClean="0"/>
              <a:t/>
            </a:r>
            <a:br>
              <a:rPr lang="es-ES" sz="2000" dirty="0" smtClean="0"/>
            </a:br>
            <a:r>
              <a:rPr lang="es-ES" sz="2000" dirty="0" smtClean="0"/>
              <a:t>- Estudio de la documentación aportada </a:t>
            </a:r>
            <a:br>
              <a:rPr lang="es-ES" sz="2000" dirty="0" smtClean="0"/>
            </a:br>
            <a:r>
              <a:rPr lang="es-ES" sz="2000" dirty="0" smtClean="0"/>
              <a:t/>
            </a:r>
            <a:br>
              <a:rPr lang="es-ES" sz="2000" dirty="0" smtClean="0"/>
            </a:br>
            <a:r>
              <a:rPr lang="es-ES" sz="2000" dirty="0" smtClean="0"/>
              <a:t>- Solicitud, si es necesario, de documentación adicional</a:t>
            </a:r>
            <a:br>
              <a:rPr lang="es-ES" sz="2000" dirty="0" smtClean="0"/>
            </a:br>
            <a:r>
              <a:rPr lang="es-ES" sz="2000" dirty="0"/>
              <a:t/>
            </a:r>
            <a:br>
              <a:rPr lang="es-ES" sz="2000" dirty="0"/>
            </a:br>
            <a:r>
              <a:rPr lang="es-ES" sz="2000" dirty="0" smtClean="0"/>
              <a:t>- Visita al inmueble. Identificación</a:t>
            </a:r>
            <a:br>
              <a:rPr lang="es-ES" sz="2000" dirty="0" smtClean="0"/>
            </a:br>
            <a:r>
              <a:rPr lang="es-ES" sz="2000" dirty="0" smtClean="0"/>
              <a:t/>
            </a:r>
            <a:br>
              <a:rPr lang="es-ES" sz="2000" dirty="0" smtClean="0"/>
            </a:br>
            <a:r>
              <a:rPr lang="es-ES" sz="2000" dirty="0" smtClean="0"/>
              <a:t>- Comprobación de sus características actuales</a:t>
            </a:r>
            <a:br>
              <a:rPr lang="es-ES" sz="2000" dirty="0" smtClean="0"/>
            </a:br>
            <a:r>
              <a:rPr lang="es-ES" sz="2000" dirty="0"/>
              <a:t/>
            </a:r>
            <a:br>
              <a:rPr lang="es-ES" sz="2000" dirty="0"/>
            </a:br>
            <a:r>
              <a:rPr lang="es-ES" sz="2000" dirty="0"/>
              <a:t>- </a:t>
            </a:r>
            <a:r>
              <a:rPr lang="es-ES" sz="2000" dirty="0" smtClean="0"/>
              <a:t>Comparación </a:t>
            </a:r>
            <a:r>
              <a:rPr lang="es-ES" sz="2000" dirty="0"/>
              <a:t>de </a:t>
            </a:r>
            <a:r>
              <a:rPr lang="es-ES" sz="2000" dirty="0" smtClean="0"/>
              <a:t>superficies: registral, catastral, comprobada y adoptada</a:t>
            </a:r>
            <a:br>
              <a:rPr lang="es-ES" sz="2000" dirty="0" smtClean="0"/>
            </a:br>
            <a:r>
              <a:rPr lang="es-ES" sz="2000" dirty="0" smtClean="0"/>
              <a:t/>
            </a:r>
            <a:br>
              <a:rPr lang="es-ES" sz="2000" dirty="0" smtClean="0"/>
            </a:br>
            <a:r>
              <a:rPr lang="es-ES" sz="2000" dirty="0" smtClean="0"/>
              <a:t> - Selección de la metodología en función de la situación observada</a:t>
            </a:r>
            <a:br>
              <a:rPr lang="es-ES" sz="2000" dirty="0" smtClean="0"/>
            </a:br>
            <a:r>
              <a:rPr lang="es-ES" sz="2000" dirty="0"/>
              <a:t/>
            </a:r>
            <a:br>
              <a:rPr lang="es-ES" sz="2000" dirty="0"/>
            </a:br>
            <a:r>
              <a:rPr lang="es-ES" sz="2000" dirty="0"/>
              <a:t>- </a:t>
            </a:r>
            <a:r>
              <a:rPr lang="es-ES" sz="2000" dirty="0" smtClean="0"/>
              <a:t>Contraste del resultado obtenido, en la medida de las posibilidades</a:t>
            </a:r>
            <a:r>
              <a:rPr lang="es-ES" sz="2000" dirty="0"/>
              <a:t/>
            </a:r>
            <a:br>
              <a:rPr lang="es-ES" sz="2000" dirty="0"/>
            </a:br>
            <a:r>
              <a:rPr lang="es-ES" sz="2000" dirty="0" smtClean="0"/>
              <a:t/>
            </a:r>
            <a:br>
              <a:rPr lang="es-ES" sz="2000" dirty="0" smtClean="0"/>
            </a:br>
            <a:endParaRPr lang="es-ES" sz="2000" dirty="0"/>
          </a:p>
        </p:txBody>
      </p:sp>
    </p:spTree>
    <p:extLst>
      <p:ext uri="{BB962C8B-B14F-4D97-AF65-F5344CB8AC3E}">
        <p14:creationId xmlns:p14="http://schemas.microsoft.com/office/powerpoint/2010/main" val="29179157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7135" y="3140968"/>
            <a:ext cx="8892480" cy="1368152"/>
          </a:xfrm>
        </p:spPr>
        <p:txBody>
          <a:bodyPr>
            <a:noAutofit/>
          </a:bodyPr>
          <a:lstStyle/>
          <a:p>
            <a:pPr algn="l"/>
            <a:r>
              <a:rPr lang="es-ES" sz="2500" b="1" dirty="0" smtClean="0"/>
              <a:t>NORMATIVA Y LEGISLACIÓN</a:t>
            </a:r>
            <a:r>
              <a:rPr lang="es-ES" sz="2000" dirty="0" smtClean="0"/>
              <a:t/>
            </a:r>
            <a:br>
              <a:rPr lang="es-ES" sz="2000" dirty="0" smtClean="0"/>
            </a:br>
            <a:r>
              <a:rPr lang="es-ES" sz="1600" dirty="0"/>
              <a:t/>
            </a:r>
            <a:br>
              <a:rPr lang="es-ES" sz="1600" dirty="0"/>
            </a:br>
            <a:r>
              <a:rPr lang="es-ES" sz="1600" dirty="0" smtClean="0"/>
              <a:t>- Ley 58/2003, de 17 de diciembre, General Tributaria</a:t>
            </a:r>
            <a:br>
              <a:rPr lang="es-ES" sz="1600" dirty="0" smtClean="0"/>
            </a:br>
            <a:r>
              <a:rPr lang="es-ES" sz="1600" dirty="0"/>
              <a:t/>
            </a:r>
            <a:br>
              <a:rPr lang="es-ES" sz="1600" dirty="0"/>
            </a:br>
            <a:r>
              <a:rPr lang="es-ES" sz="1600" dirty="0"/>
              <a:t>- Orden de 03/02/2016 de la Consejería de Hacienda y Administraciones Públicas. Normas de aplicación de los medios de valoración previstos en el art. 57 de la Ley </a:t>
            </a:r>
            <a:r>
              <a:rPr lang="es-ES" sz="1600" dirty="0" smtClean="0"/>
              <a:t>58/2003</a:t>
            </a:r>
            <a:br>
              <a:rPr lang="es-ES" sz="1600" dirty="0" smtClean="0"/>
            </a:br>
            <a:r>
              <a:rPr lang="es-ES" sz="1600" dirty="0"/>
              <a:t/>
            </a:r>
            <a:br>
              <a:rPr lang="es-ES" sz="1600" dirty="0"/>
            </a:br>
            <a:r>
              <a:rPr lang="es-ES" sz="1600" dirty="0"/>
              <a:t>- RDL 1/1993 de 24 de septiembre. Ley del Impuesto sobre Transmisiones y A.J.D</a:t>
            </a:r>
            <a:r>
              <a:rPr lang="es-ES" sz="1600" dirty="0" smtClean="0"/>
              <a:t>.</a:t>
            </a:r>
            <a:br>
              <a:rPr lang="es-ES" sz="1600" dirty="0" smtClean="0"/>
            </a:br>
            <a:r>
              <a:rPr lang="es-ES" sz="1600" dirty="0" smtClean="0"/>
              <a:t/>
            </a:r>
            <a:br>
              <a:rPr lang="es-ES" sz="1600" dirty="0" smtClean="0"/>
            </a:br>
            <a:r>
              <a:rPr lang="es-ES" sz="1600" dirty="0" smtClean="0"/>
              <a:t>- Ley 29/1987, de 18 de diciembre, del Impuesto sobre Sucesiones y Donaciones</a:t>
            </a:r>
            <a:br>
              <a:rPr lang="es-ES" sz="1600" dirty="0" smtClean="0"/>
            </a:br>
            <a:r>
              <a:rPr lang="es-ES" sz="1600" dirty="0"/>
              <a:t/>
            </a:r>
            <a:br>
              <a:rPr lang="es-ES" sz="1600" dirty="0"/>
            </a:br>
            <a:r>
              <a:rPr lang="es-ES" sz="1600" dirty="0" smtClean="0"/>
              <a:t>- RD 1020/1993, de 25 de junio, normas técnicas de valoración y el cuadro marco de valores del suelo y de las construcciones para determinar el valor catastral…</a:t>
            </a:r>
            <a:br>
              <a:rPr lang="es-ES" sz="1600" dirty="0" smtClean="0"/>
            </a:br>
            <a:r>
              <a:rPr lang="es-ES" sz="1600" dirty="0"/>
              <a:t/>
            </a:r>
            <a:br>
              <a:rPr lang="es-ES" sz="1600" dirty="0"/>
            </a:br>
            <a:r>
              <a:rPr lang="es-ES" sz="1600" dirty="0"/>
              <a:t>- </a:t>
            </a:r>
            <a:r>
              <a:rPr lang="es-ES" sz="1600" dirty="0" smtClean="0"/>
              <a:t>RD 1065/2007, de 27 de julio, Reglamento General de las actuaciones y los procedimientos de gestión e inspección tributaria…</a:t>
            </a:r>
            <a:br>
              <a:rPr lang="es-ES" sz="1600" dirty="0" smtClean="0"/>
            </a:br>
            <a:r>
              <a:rPr lang="es-ES" sz="1600" dirty="0" smtClean="0"/>
              <a:t/>
            </a:r>
            <a:br>
              <a:rPr lang="es-ES" sz="1600" dirty="0" smtClean="0"/>
            </a:br>
            <a:r>
              <a:rPr lang="es-ES" sz="1600" dirty="0" smtClean="0"/>
              <a:t> - Orden ECO/805/2003, de 27 de marzo, sobre normas de valoración de bienes inmuebles y de determinados derechos para ciertas finalidades financieras. </a:t>
            </a:r>
            <a:br>
              <a:rPr lang="es-ES" sz="1600" dirty="0" smtClean="0"/>
            </a:br>
            <a:r>
              <a:rPr lang="es-ES" sz="1600" dirty="0"/>
              <a:t/>
            </a:r>
            <a:br>
              <a:rPr lang="es-ES" sz="1600" dirty="0"/>
            </a:br>
            <a:r>
              <a:rPr lang="es-ES" sz="1600" dirty="0" smtClean="0"/>
              <a:t>- Normativa para viviendas de Protección Oficial</a:t>
            </a:r>
            <a:br>
              <a:rPr lang="es-ES" sz="1600" dirty="0" smtClean="0"/>
            </a:br>
            <a:r>
              <a:rPr lang="es-ES" sz="1600" dirty="0"/>
              <a:t/>
            </a:r>
            <a:br>
              <a:rPr lang="es-ES" sz="1600" dirty="0"/>
            </a:br>
            <a:r>
              <a:rPr lang="es-ES" sz="1600" dirty="0" smtClean="0"/>
              <a:t>- Normativa Urbanística, Ley del Suelo y Reglamento de Planeamiento</a:t>
            </a:r>
            <a:r>
              <a:rPr lang="es-ES" sz="1600" dirty="0"/>
              <a:t/>
            </a:r>
            <a:br>
              <a:rPr lang="es-ES" sz="1600" dirty="0"/>
            </a:br>
            <a:r>
              <a:rPr lang="es-ES" sz="1600" dirty="0"/>
              <a:t/>
            </a:r>
            <a:br>
              <a:rPr lang="es-ES" sz="1600" dirty="0"/>
            </a:br>
            <a:r>
              <a:rPr lang="es-ES" sz="1600" dirty="0"/>
              <a:t>- Orden de 23/07/2012, de la Consejería de Hacienda y Administraciones Públicas. Honorarios</a:t>
            </a:r>
            <a:r>
              <a:rPr lang="es-ES" sz="1600" dirty="0" smtClean="0"/>
              <a:t>.</a:t>
            </a:r>
            <a:br>
              <a:rPr lang="es-ES" sz="1600" dirty="0" smtClean="0"/>
            </a:br>
            <a:r>
              <a:rPr lang="es-ES" sz="1600" dirty="0"/>
              <a:t/>
            </a:r>
            <a:br>
              <a:rPr lang="es-ES" sz="1600" dirty="0"/>
            </a:br>
            <a:r>
              <a:rPr lang="es-ES" sz="2000" dirty="0"/>
              <a:t/>
            </a:r>
            <a:br>
              <a:rPr lang="es-ES" sz="2000" dirty="0"/>
            </a:br>
            <a:r>
              <a:rPr lang="es-ES" sz="2000" dirty="0" smtClean="0"/>
              <a:t/>
            </a:r>
            <a:br>
              <a:rPr lang="es-ES" sz="2000" dirty="0" smtClean="0"/>
            </a:br>
            <a:endParaRPr lang="es-ES" sz="2000" dirty="0"/>
          </a:p>
        </p:txBody>
      </p:sp>
    </p:spTree>
    <p:extLst>
      <p:ext uri="{BB962C8B-B14F-4D97-AF65-F5344CB8AC3E}">
        <p14:creationId xmlns:p14="http://schemas.microsoft.com/office/powerpoint/2010/main" val="1214706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3437" y="260648"/>
            <a:ext cx="6192688" cy="338554"/>
          </a:xfrm>
          <a:prstGeom prst="rect">
            <a:avLst/>
          </a:prstGeom>
          <a:noFill/>
        </p:spPr>
        <p:txBody>
          <a:bodyPr wrap="square" rtlCol="0">
            <a:spAutoFit/>
          </a:bodyPr>
          <a:lstStyle/>
          <a:p>
            <a:pPr algn="ctr"/>
            <a:r>
              <a:rPr lang="es-ES" sz="1600" dirty="0" smtClean="0"/>
              <a:t>RDL 1/1993. Ley Impuesto Transmisiones Patrimoniales</a:t>
            </a:r>
            <a:endParaRPr lang="es-ES" sz="1600" dirty="0"/>
          </a:p>
        </p:txBody>
      </p:sp>
      <p:pic>
        <p:nvPicPr>
          <p:cNvPr id="7170" name="Picture 2" descr="C:\Users\Equipo\Desktop\CHARLA VALORACIONES\imagenes\art 10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921" y="764706"/>
            <a:ext cx="5548295" cy="76124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Equipo\Desktop\CHARLA VALORACIONES\imagenes\art 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681" y="1617503"/>
            <a:ext cx="5856961" cy="508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025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619672" y="188640"/>
            <a:ext cx="5544616" cy="338554"/>
          </a:xfrm>
          <a:prstGeom prst="rect">
            <a:avLst/>
          </a:prstGeom>
          <a:noFill/>
        </p:spPr>
        <p:txBody>
          <a:bodyPr wrap="square" rtlCol="0">
            <a:spAutoFit/>
          </a:bodyPr>
          <a:lstStyle/>
          <a:p>
            <a:pPr algn="ctr"/>
            <a:r>
              <a:rPr lang="es-ES" sz="1600" dirty="0" smtClean="0"/>
              <a:t>Ley 29/1987, Impuesto sobre Sucesiones y Donaciones</a:t>
            </a:r>
            <a:endParaRPr lang="es-ES" sz="1600" dirty="0"/>
          </a:p>
        </p:txBody>
      </p:sp>
      <p:pic>
        <p:nvPicPr>
          <p:cNvPr id="7172" name="Picture 4" descr="C:\Users\Equipo\Desktop\CHARLA VALORACIONES\imagenes\art 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7" y="527194"/>
            <a:ext cx="6172761" cy="255252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Equipo\Desktop\CHARLA VALORACIONES\imagenes\art 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662" y="3079715"/>
            <a:ext cx="6120679" cy="355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7330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347864" y="173181"/>
            <a:ext cx="6192688" cy="338554"/>
          </a:xfrm>
          <a:prstGeom prst="rect">
            <a:avLst/>
          </a:prstGeom>
          <a:noFill/>
        </p:spPr>
        <p:txBody>
          <a:bodyPr wrap="square" rtlCol="0">
            <a:spAutoFit/>
          </a:bodyPr>
          <a:lstStyle/>
          <a:p>
            <a:r>
              <a:rPr lang="es-ES" sz="1600" dirty="0" smtClean="0"/>
              <a:t>Orden 03/02/2016</a:t>
            </a:r>
            <a:endParaRPr lang="es-ES" sz="1600" dirty="0"/>
          </a:p>
        </p:txBody>
      </p:sp>
      <p:sp>
        <p:nvSpPr>
          <p:cNvPr id="3" name="2 CuadroTexto"/>
          <p:cNvSpPr txBox="1"/>
          <p:nvPr/>
        </p:nvSpPr>
        <p:spPr>
          <a:xfrm>
            <a:off x="3419872" y="3573016"/>
            <a:ext cx="2821202" cy="338554"/>
          </a:xfrm>
          <a:prstGeom prst="rect">
            <a:avLst/>
          </a:prstGeom>
          <a:noFill/>
        </p:spPr>
        <p:txBody>
          <a:bodyPr wrap="square" rtlCol="0">
            <a:spAutoFit/>
          </a:bodyPr>
          <a:lstStyle/>
          <a:p>
            <a:r>
              <a:rPr lang="es-ES" sz="1600" dirty="0" smtClean="0"/>
              <a:t>RD 1020/1993</a:t>
            </a:r>
            <a:endParaRPr lang="es-ES" sz="1600" dirty="0"/>
          </a:p>
        </p:txBody>
      </p:sp>
      <p:pic>
        <p:nvPicPr>
          <p:cNvPr id="8194" name="Picture 2" descr="C:\Users\Equipo\Desktop\CHARLA VALORACIONES\imagenes\art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56927"/>
            <a:ext cx="8822693" cy="280006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Equipo\Desktop\CHARLA VALORACIONES\imagenes\norma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938429"/>
            <a:ext cx="6912768" cy="260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175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41752" y="165932"/>
            <a:ext cx="6192688" cy="338554"/>
          </a:xfrm>
          <a:prstGeom prst="rect">
            <a:avLst/>
          </a:prstGeom>
          <a:noFill/>
        </p:spPr>
        <p:txBody>
          <a:bodyPr wrap="square" rtlCol="0">
            <a:spAutoFit/>
          </a:bodyPr>
          <a:lstStyle/>
          <a:p>
            <a:r>
              <a:rPr lang="es-ES" sz="1600" dirty="0" smtClean="0"/>
              <a:t>Ley 58/2003. Comprobación de valores</a:t>
            </a:r>
            <a:endParaRPr lang="es-ES" sz="1600" dirty="0"/>
          </a:p>
        </p:txBody>
      </p:sp>
      <p:pic>
        <p:nvPicPr>
          <p:cNvPr id="10242" name="Picture 2" descr="C:\Users\Equipo\Desktop\CHARLA VALORACIONES\imagenes\art 5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199" y="630314"/>
            <a:ext cx="56102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Equipo\Desktop\CHARLA VALORACIONES\imagenes\art 5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702798"/>
            <a:ext cx="5476875"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270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802619" y="342458"/>
            <a:ext cx="6192688" cy="338554"/>
          </a:xfrm>
          <a:prstGeom prst="rect">
            <a:avLst/>
          </a:prstGeom>
          <a:noFill/>
        </p:spPr>
        <p:txBody>
          <a:bodyPr wrap="square" rtlCol="0">
            <a:spAutoFit/>
          </a:bodyPr>
          <a:lstStyle/>
          <a:p>
            <a:r>
              <a:rPr lang="es-ES" sz="1600" dirty="0" smtClean="0"/>
              <a:t>Ley 58/2003. Tasación pericial.</a:t>
            </a:r>
            <a:endParaRPr lang="es-ES" sz="1600" dirty="0"/>
          </a:p>
        </p:txBody>
      </p:sp>
      <p:pic>
        <p:nvPicPr>
          <p:cNvPr id="11266" name="Picture 2" descr="C:\Users\Equipo\Desktop\CHARLA VALORACIONES\imagenes\art 13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980728"/>
            <a:ext cx="4413024" cy="4779529"/>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Equipo\Desktop\CHARLA VALORACIONES\imagenes\art 135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926" y="1124744"/>
            <a:ext cx="4451562" cy="328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192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802619" y="342458"/>
            <a:ext cx="6192688" cy="338554"/>
          </a:xfrm>
          <a:prstGeom prst="rect">
            <a:avLst/>
          </a:prstGeom>
          <a:noFill/>
        </p:spPr>
        <p:txBody>
          <a:bodyPr wrap="square" rtlCol="0">
            <a:spAutoFit/>
          </a:bodyPr>
          <a:lstStyle/>
          <a:p>
            <a:r>
              <a:rPr lang="es-ES" sz="1600" dirty="0" smtClean="0"/>
              <a:t>RD 1065/2007. Tasación pericial.</a:t>
            </a:r>
            <a:endParaRPr lang="es-ES" sz="1600" dirty="0"/>
          </a:p>
        </p:txBody>
      </p:sp>
      <p:pic>
        <p:nvPicPr>
          <p:cNvPr id="12290" name="Picture 2" descr="C:\Users\Equipo\Desktop\CHARLA VALORACIONES\imagenes\art 16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6609"/>
            <a:ext cx="4662175" cy="2542431"/>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Equipo\Desktop\CHARLA VALORACIONES\imagenes\art 16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175" y="1484784"/>
            <a:ext cx="4382987" cy="491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0805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802619" y="342458"/>
            <a:ext cx="6192688" cy="338554"/>
          </a:xfrm>
          <a:prstGeom prst="rect">
            <a:avLst/>
          </a:prstGeom>
          <a:noFill/>
        </p:spPr>
        <p:txBody>
          <a:bodyPr wrap="square" rtlCol="0">
            <a:spAutoFit/>
          </a:bodyPr>
          <a:lstStyle/>
          <a:p>
            <a:r>
              <a:rPr lang="es-ES" sz="1600" dirty="0" smtClean="0"/>
              <a:t>Orden 23/07/2012. Honorarios.</a:t>
            </a:r>
            <a:endParaRPr lang="es-ES" sz="1600" dirty="0"/>
          </a:p>
        </p:txBody>
      </p:sp>
      <p:pic>
        <p:nvPicPr>
          <p:cNvPr id="13314" name="Picture 2" descr="C:\Users\Equipo\Desktop\CHARLA VALORACIONES\imagenes\art 2 honorari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054" y="1682313"/>
            <a:ext cx="7593378" cy="333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2795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924944"/>
            <a:ext cx="8229600" cy="1143000"/>
          </a:xfrm>
        </p:spPr>
        <p:txBody>
          <a:bodyPr>
            <a:normAutofit fontScale="90000"/>
          </a:bodyPr>
          <a:lstStyle/>
          <a:p>
            <a:pPr algn="l"/>
            <a:r>
              <a:rPr lang="es-ES" sz="2700" b="1" dirty="0" smtClean="0"/>
              <a:t>1. PRESENTACIÓN.</a:t>
            </a:r>
            <a:br>
              <a:rPr lang="es-ES" sz="2700" b="1" dirty="0" smtClean="0"/>
            </a:br>
            <a:r>
              <a:rPr lang="es-ES" sz="2700" b="1" dirty="0" smtClean="0"/>
              <a:t/>
            </a:r>
            <a:br>
              <a:rPr lang="es-ES" sz="2700" b="1" dirty="0" smtClean="0"/>
            </a:br>
            <a:r>
              <a:rPr lang="es-ES" sz="2700" dirty="0" smtClean="0"/>
              <a:t>Objetivos principales de la jornada:</a:t>
            </a:r>
            <a:br>
              <a:rPr lang="es-ES" sz="2700" dirty="0" smtClean="0"/>
            </a:br>
            <a:r>
              <a:rPr lang="es-ES" sz="2700" dirty="0" smtClean="0"/>
              <a:t/>
            </a:r>
            <a:br>
              <a:rPr lang="es-ES" sz="2700" dirty="0" smtClean="0"/>
            </a:br>
            <a:r>
              <a:rPr lang="es-ES" sz="2700" dirty="0" smtClean="0"/>
              <a:t>- Dar una visión general del campo profesional relacionado con las tasaciones inmobiliarias.</a:t>
            </a:r>
            <a:br>
              <a:rPr lang="es-ES" sz="2700" dirty="0" smtClean="0"/>
            </a:br>
            <a:r>
              <a:rPr lang="es-ES" sz="2700" dirty="0" smtClean="0"/>
              <a:t/>
            </a:r>
            <a:br>
              <a:rPr lang="es-ES" sz="2700" dirty="0" smtClean="0"/>
            </a:br>
            <a:r>
              <a:rPr lang="es-ES" sz="2700" dirty="0" smtClean="0"/>
              <a:t/>
            </a:r>
            <a:br>
              <a:rPr lang="es-ES" sz="2700" dirty="0" smtClean="0"/>
            </a:br>
            <a:r>
              <a:rPr lang="es-ES" sz="2700" dirty="0" smtClean="0"/>
              <a:t>- Aclarar la metodología y el procedimiento de las comprobaciones de valor iniciadas por la Consejería de Hacienda y Administraciones Públicas de la Junta de Comunidades de Castilla – La Mancha.</a:t>
            </a:r>
            <a:r>
              <a:rPr lang="es-ES" dirty="0" smtClean="0"/>
              <a:t/>
            </a:r>
            <a:br>
              <a:rPr lang="es-ES" dirty="0" smtClean="0"/>
            </a:br>
            <a:endParaRPr lang="es-ES" dirty="0"/>
          </a:p>
        </p:txBody>
      </p:sp>
    </p:spTree>
    <p:extLst>
      <p:ext uri="{BB962C8B-B14F-4D97-AF65-F5344CB8AC3E}">
        <p14:creationId xmlns:p14="http://schemas.microsoft.com/office/powerpoint/2010/main" val="3800422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716287"/>
            <a:ext cx="8229600" cy="1143000"/>
          </a:xfrm>
        </p:spPr>
        <p:txBody>
          <a:bodyPr>
            <a:normAutofit fontScale="90000"/>
          </a:bodyPr>
          <a:lstStyle/>
          <a:p>
            <a:pPr algn="l"/>
            <a:r>
              <a:rPr lang="es-ES" sz="2200" b="1" dirty="0" smtClean="0"/>
              <a:t>CASOS PRÁCTICOS. Ejemplo 1. Valor catastral x coeficiente.</a:t>
            </a:r>
            <a:r>
              <a:rPr lang="es-ES" sz="3100" b="1" dirty="0" smtClean="0"/>
              <a:t/>
            </a:r>
            <a:br>
              <a:rPr lang="es-ES" sz="3100" b="1" dirty="0" smtClean="0"/>
            </a:br>
            <a:r>
              <a:rPr lang="es-ES" sz="3100" b="1" dirty="0"/>
              <a:t/>
            </a:r>
            <a:br>
              <a:rPr lang="es-ES" sz="3100" b="1" dirty="0"/>
            </a:br>
            <a:r>
              <a:rPr lang="es-ES" dirty="0" smtClean="0"/>
              <a:t/>
            </a:r>
            <a:br>
              <a:rPr lang="es-ES" dirty="0" smtClean="0"/>
            </a:br>
            <a:endParaRPr lang="es-ES" dirty="0"/>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620688"/>
            <a:ext cx="4307787" cy="6093434"/>
          </a:xfrm>
          <a:prstGeom prst="rect">
            <a:avLst/>
          </a:prstGeom>
        </p:spPr>
      </p:pic>
      <p:pic>
        <p:nvPicPr>
          <p:cNvPr id="13314" name="Picture 2" descr="C:\Users\Equipo\Desktop\CHARLA VALORACIONES\ejemplos\PRACTICO\ej 01\CAT X CO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692696"/>
            <a:ext cx="4238059" cy="599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99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75456"/>
            <a:ext cx="8229600" cy="1143000"/>
          </a:xfrm>
        </p:spPr>
        <p:txBody>
          <a:bodyPr/>
          <a:lstStyle/>
          <a:p>
            <a:endParaRPr lang="es-ES" dirty="0"/>
          </a:p>
        </p:txBody>
      </p:sp>
      <p:pic>
        <p:nvPicPr>
          <p:cNvPr id="2051" name="Picture 3" descr="C:\Users\Equipo\Desktop\CHARLA VALORACIONES\ejemplos\PRACTICO\prop reg 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5882" y="227331"/>
            <a:ext cx="4464496" cy="631423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Equipo\Desktop\CHARLA VALORACIONES\ejemplos\PRACTICO\certificado.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7503" y="203129"/>
            <a:ext cx="4520431" cy="6394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705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395536"/>
            <a:ext cx="8229600" cy="1143000"/>
          </a:xfrm>
        </p:spPr>
        <p:txBody>
          <a:bodyPr/>
          <a:lstStyle/>
          <a:p>
            <a:endParaRPr lang="es-ES" dirty="0"/>
          </a:p>
        </p:txBody>
      </p:sp>
      <p:pic>
        <p:nvPicPr>
          <p:cNvPr id="3074" name="Picture 2" descr="C:\Users\Equipo\Desktop\CHARLA VALORACIONES\ejemplos\PRACTICO\liquid prov na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22928" y="163182"/>
            <a:ext cx="4321072" cy="611222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Equipo\Desktop\CHARLA VALORACIONES\ejemplos\PRACTICO\prop reg 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43890"/>
            <a:ext cx="4465452" cy="6315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813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71400"/>
            <a:ext cx="8229600" cy="1143000"/>
          </a:xfrm>
        </p:spPr>
        <p:txBody>
          <a:bodyPr>
            <a:normAutofit/>
          </a:bodyPr>
          <a:lstStyle/>
          <a:p>
            <a:pPr algn="l"/>
            <a:r>
              <a:rPr lang="es-ES" sz="2000" b="1" dirty="0"/>
              <a:t>CASOS </a:t>
            </a:r>
            <a:r>
              <a:rPr lang="es-ES" sz="2000" b="1" dirty="0" smtClean="0"/>
              <a:t>PRÁCTICOS. Ejemplo 2. Orden 17/02/2015.</a:t>
            </a:r>
            <a:endParaRPr lang="es-ES" sz="2000" dirty="0"/>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836712"/>
            <a:ext cx="4150476" cy="5869387"/>
          </a:xfr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853" y="836712"/>
            <a:ext cx="4085769" cy="5777880"/>
          </a:xfrm>
          <a:prstGeom prst="rect">
            <a:avLst/>
          </a:prstGeom>
        </p:spPr>
      </p:pic>
    </p:spTree>
    <p:extLst>
      <p:ext uri="{BB962C8B-B14F-4D97-AF65-F5344CB8AC3E}">
        <p14:creationId xmlns:p14="http://schemas.microsoft.com/office/powerpoint/2010/main" val="33861584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quipo\Desktop\CHARLA VALORACIONES\ejemplos\PRACTICO\ej 02\ampli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59" y="188640"/>
            <a:ext cx="9001000" cy="11724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Equipo\Desktop\CHARLA VALORACIONES\ejemplos\PRACTICO\ej 02\ampli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340768"/>
            <a:ext cx="9001000" cy="11356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Equipo\Desktop\CHARLA VALORACIONES\ejemplos\PRACTICO\ej 02\TABLA DEPRECIACION 16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59" y="2636912"/>
            <a:ext cx="2599820" cy="29417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Equipo\Desktop\CHARLA VALORACIONES\ejemplos\PRACTICO\ej 02\TABLA R 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2669717"/>
            <a:ext cx="6511356" cy="18752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Equipo\Desktop\CHARLA VALORACIONES\ejemplos\PRACTICO\ej 02\2015 tabl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7629" y="4655004"/>
            <a:ext cx="6466959" cy="184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1030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4099" name="Picture 3" descr="C:\Users\Equipo\Desktop\CHARLA VALORACIONES\ejemplos\PRACTICO\ej 02\P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517" y="404664"/>
            <a:ext cx="4360992" cy="616617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Equipo\Desktop\CHARLA VALORACIONES\ejemplos\PRACTICO\ej 02\2015 t.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476321" y="404664"/>
            <a:ext cx="4488167" cy="627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2546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99392"/>
            <a:ext cx="8229600" cy="1143000"/>
          </a:xfrm>
        </p:spPr>
        <p:txBody>
          <a:bodyPr>
            <a:normAutofit/>
          </a:bodyPr>
          <a:lstStyle/>
          <a:p>
            <a:pPr algn="l"/>
            <a:r>
              <a:rPr lang="es-ES" sz="2000" b="1" dirty="0"/>
              <a:t>CASOS </a:t>
            </a:r>
            <a:r>
              <a:rPr lang="es-ES" sz="2000" b="1" dirty="0" smtClean="0"/>
              <a:t>PRÁCTICOS. Ejemplo 3. </a:t>
            </a:r>
            <a:r>
              <a:rPr lang="es-ES" sz="2000" b="1" dirty="0"/>
              <a:t>RD 1020/1993</a:t>
            </a:r>
            <a:endParaRPr lang="es-ES" sz="2000" dirty="0"/>
          </a:p>
        </p:txBody>
      </p:sp>
      <p:pic>
        <p:nvPicPr>
          <p:cNvPr id="3076" name="Picture 4" descr="C:\Users\Equipo\Desktop\CHARLA VALORACIONES\ejemplos\PRACTICO\ej 04\on(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725118"/>
            <a:ext cx="4176464" cy="590686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Equipo\Desktop\CHARLA VALORACIONES\ejemplos\PRACTICO\ej 04\on(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773906"/>
            <a:ext cx="4176464" cy="590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38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quipo\Desktop\CHARLA VALORACIONES\ejemplos\PRACTICO\ej 04\o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424" y="188640"/>
            <a:ext cx="4657608" cy="65873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Equipo\Desktop\CHARLA VALORACIONES\ejemplos\PRACTICO\ej 07\RD 1020 COE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329182"/>
            <a:ext cx="2216618" cy="607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512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0581"/>
            <a:ext cx="8229600" cy="1143000"/>
          </a:xfrm>
        </p:spPr>
        <p:txBody>
          <a:bodyPr>
            <a:normAutofit/>
          </a:bodyPr>
          <a:lstStyle/>
          <a:p>
            <a:pPr algn="l"/>
            <a:r>
              <a:rPr lang="es-ES" sz="2000" b="1" dirty="0"/>
              <a:t>CASOS </a:t>
            </a:r>
            <a:r>
              <a:rPr lang="es-ES" sz="2000" b="1" dirty="0" smtClean="0"/>
              <a:t>PRÁCTICOS. Ejemplo 4. RD 1020/1993</a:t>
            </a:r>
            <a:endParaRPr lang="es-ES" sz="2000" dirty="0"/>
          </a:p>
        </p:txBody>
      </p:sp>
      <p:pic>
        <p:nvPicPr>
          <p:cNvPr id="1026" name="Picture 2" descr="C:\Users\Equipo\Desktop\CHARLA VALORACIONES\ejemplos\PRACTICO\ej 03\dictamen(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80728"/>
            <a:ext cx="4032448" cy="57039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Equipo\Desktop\CHARLA VALORACIONES\ejemplos\PRACTICO\ej 03\dictame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9448" y="836712"/>
            <a:ext cx="4231023" cy="598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473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12293" name="Picture 5" descr="C:\Users\Equipo\Desktop\CHARLA VALORACIONES\ejemplos\PRACTICO\ej 04\RD 1020 COEF(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4624"/>
            <a:ext cx="4614401" cy="65271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Equipo\Desktop\VALORACION PERICIAL 20_06_2017\DOCUMENTACION\ejemplos\PRACTICO\ej 04\RD 1020 COEF(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81" y="44624"/>
            <a:ext cx="4610927" cy="6521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801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8864" y="2924944"/>
            <a:ext cx="8229600" cy="1143000"/>
          </a:xfrm>
        </p:spPr>
        <p:txBody>
          <a:bodyPr>
            <a:normAutofit fontScale="90000"/>
          </a:bodyPr>
          <a:lstStyle/>
          <a:p>
            <a:pPr algn="l"/>
            <a:r>
              <a:rPr lang="es-ES" sz="2800" b="1" dirty="0" smtClean="0"/>
              <a:t>2. TIPOS DE BIENES OBJETO DE VALORACIÓN.</a:t>
            </a:r>
            <a:r>
              <a:rPr lang="es-ES" sz="2800" dirty="0" smtClean="0"/>
              <a:t/>
            </a:r>
            <a:br>
              <a:rPr lang="es-ES" sz="2800" dirty="0" smtClean="0"/>
            </a:br>
            <a:r>
              <a:rPr lang="es-ES" sz="2800" dirty="0" smtClean="0"/>
              <a:t/>
            </a:r>
            <a:br>
              <a:rPr lang="es-ES" sz="2800" dirty="0" smtClean="0"/>
            </a:br>
            <a:r>
              <a:rPr lang="es-ES" sz="2800" dirty="0" smtClean="0"/>
              <a:t/>
            </a:r>
            <a:br>
              <a:rPr lang="es-ES" sz="2800" dirty="0" smtClean="0"/>
            </a:br>
            <a:r>
              <a:rPr lang="es-ES" sz="2800" dirty="0" smtClean="0"/>
              <a:t>-  </a:t>
            </a:r>
            <a:r>
              <a:rPr lang="es-ES" sz="2800" b="1" dirty="0" smtClean="0"/>
              <a:t>Suelo</a:t>
            </a:r>
            <a:r>
              <a:rPr lang="es-ES" sz="2800" dirty="0" smtClean="0"/>
              <a:t>: parcelas o solares.</a:t>
            </a:r>
            <a:br>
              <a:rPr lang="es-ES" sz="2800" dirty="0" smtClean="0"/>
            </a:br>
            <a:r>
              <a:rPr lang="es-ES" sz="2800" dirty="0" smtClean="0"/>
              <a:t/>
            </a:r>
            <a:br>
              <a:rPr lang="es-ES" sz="2800" dirty="0" smtClean="0"/>
            </a:br>
            <a:r>
              <a:rPr lang="es-ES" sz="2800" dirty="0" smtClean="0"/>
              <a:t>- </a:t>
            </a:r>
            <a:r>
              <a:rPr lang="es-ES" sz="2800" b="1" dirty="0" smtClean="0"/>
              <a:t>Edificación</a:t>
            </a:r>
            <a:r>
              <a:rPr lang="es-ES" sz="2800" dirty="0" smtClean="0"/>
              <a:t>. Edificio, desde la base de cimentación hasta la</a:t>
            </a:r>
            <a:br>
              <a:rPr lang="es-ES" sz="2800" dirty="0" smtClean="0"/>
            </a:br>
            <a:r>
              <a:rPr lang="es-ES" sz="2800" dirty="0"/>
              <a:t> </a:t>
            </a:r>
            <a:r>
              <a:rPr lang="es-ES" sz="2800" dirty="0" smtClean="0"/>
              <a:t>  cubierta.</a:t>
            </a:r>
            <a:br>
              <a:rPr lang="es-ES" sz="2800" dirty="0" smtClean="0"/>
            </a:br>
            <a:r>
              <a:rPr lang="es-ES" sz="2800" dirty="0" smtClean="0"/>
              <a:t/>
            </a:r>
            <a:br>
              <a:rPr lang="es-ES" sz="2800" dirty="0" smtClean="0"/>
            </a:br>
            <a:r>
              <a:rPr lang="es-ES" sz="2800" dirty="0" smtClean="0"/>
              <a:t>- </a:t>
            </a:r>
            <a:r>
              <a:rPr lang="es-ES" sz="2800" b="1" dirty="0" smtClean="0"/>
              <a:t>Inmueble</a:t>
            </a:r>
            <a:r>
              <a:rPr lang="es-ES" sz="2800" dirty="0" smtClean="0"/>
              <a:t>. Unidad de suelo y edificación.</a:t>
            </a:r>
            <a:br>
              <a:rPr lang="es-ES" sz="2800" dirty="0" smtClean="0"/>
            </a:br>
            <a:r>
              <a:rPr lang="es-ES" sz="2800" dirty="0" smtClean="0"/>
              <a:t/>
            </a:r>
            <a:br>
              <a:rPr lang="es-ES" sz="2800" dirty="0" smtClean="0"/>
            </a:br>
            <a:r>
              <a:rPr lang="es-ES" sz="2800" dirty="0" smtClean="0"/>
              <a:t>- </a:t>
            </a:r>
            <a:r>
              <a:rPr lang="es-ES" sz="2800" b="1" dirty="0" smtClean="0"/>
              <a:t>Unidades de uso independiente</a:t>
            </a:r>
            <a:r>
              <a:rPr lang="es-ES" sz="2800" dirty="0" smtClean="0"/>
              <a:t>: Viviendas, locales comerciales, oficinas, aparcamientos, … </a:t>
            </a:r>
            <a:br>
              <a:rPr lang="es-ES" sz="2800" dirty="0" smtClean="0"/>
            </a:br>
            <a:r>
              <a:rPr lang="es-ES" sz="2800" dirty="0" smtClean="0"/>
              <a:t/>
            </a:r>
            <a:br>
              <a:rPr lang="es-ES" sz="2800" dirty="0" smtClean="0"/>
            </a:br>
            <a:endParaRPr lang="es-ES" sz="2800" dirty="0"/>
          </a:p>
        </p:txBody>
      </p:sp>
    </p:spTree>
    <p:extLst>
      <p:ext uri="{BB962C8B-B14F-4D97-AF65-F5344CB8AC3E}">
        <p14:creationId xmlns:p14="http://schemas.microsoft.com/office/powerpoint/2010/main" val="20225611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5726" y="68606"/>
            <a:ext cx="9145016" cy="960147"/>
          </a:xfrm>
        </p:spPr>
        <p:txBody>
          <a:bodyPr>
            <a:normAutofit/>
          </a:bodyPr>
          <a:lstStyle/>
          <a:p>
            <a:pPr algn="l"/>
            <a:r>
              <a:rPr lang="es-ES" sz="2000" b="1" dirty="0"/>
              <a:t>CASOS </a:t>
            </a:r>
            <a:r>
              <a:rPr lang="es-ES" sz="2000" b="1" dirty="0" smtClean="0"/>
              <a:t>PRÁCTICOS. Ejemplo 5. </a:t>
            </a:r>
            <a:r>
              <a:rPr lang="es-ES" sz="2000" b="1" dirty="0"/>
              <a:t>Orden 03/02/2016             </a:t>
            </a:r>
            <a:r>
              <a:rPr lang="es-ES" sz="2000" b="1" dirty="0" smtClean="0"/>
              <a:t> RD </a:t>
            </a:r>
            <a:r>
              <a:rPr lang="es-ES" sz="2000" b="1" dirty="0"/>
              <a:t>1020/1993</a:t>
            </a:r>
            <a:endParaRPr lang="es-ES" sz="2000" dirty="0"/>
          </a:p>
        </p:txBody>
      </p:sp>
      <p:pic>
        <p:nvPicPr>
          <p:cNvPr id="5126" name="Picture 6" descr="C:\Users\Equipo\Desktop\CHARLA VALORACIONES\ejemplos\PRACTICO\ej 05\COMPROBACION 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851502"/>
            <a:ext cx="4121031" cy="5829266"/>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Equipo\Desktop\CHARLA VALORACIONES\ejemplos\PRACTICO\ej 05\COMPROBACION 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8234" y="836712"/>
            <a:ext cx="4132056" cy="5844056"/>
          </a:xfrm>
          <a:prstGeom prst="rect">
            <a:avLst/>
          </a:prstGeom>
          <a:noFill/>
          <a:extLst>
            <a:ext uri="{909E8E84-426E-40DD-AFC4-6F175D3DCCD1}">
              <a14:hiddenFill xmlns:a14="http://schemas.microsoft.com/office/drawing/2010/main">
                <a:solidFill>
                  <a:srgbClr val="FFFFFF"/>
                </a:solidFill>
              </a14:hiddenFill>
            </a:ext>
          </a:extLst>
        </p:spPr>
      </p:pic>
      <p:sp>
        <p:nvSpPr>
          <p:cNvPr id="5" name="4 Flecha derecha"/>
          <p:cNvSpPr/>
          <p:nvPr/>
        </p:nvSpPr>
        <p:spPr>
          <a:xfrm>
            <a:off x="5580112" y="476672"/>
            <a:ext cx="576064" cy="124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498121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Equipo\Desktop\CHARLA VALORACIONES\ejemplos\PRACTICO\ej 05\tins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246598"/>
            <a:ext cx="4556470" cy="644431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Equipo\Desktop\CHARLA VALORACIONES\ejemplos\PRACTICO\ej 05\COMPROBACION 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04664"/>
            <a:ext cx="4403041" cy="622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8121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Equipo\Desktop\CHARLA VALORACIONES\ejemplos\PRACTICO\ej 05\LIQUIACION 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28838"/>
            <a:ext cx="4495363" cy="635789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Equipo\Desktop\CHARLA VALORACIONES\ejemplos\PRACTICO\ej 05\LIQUIACION 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88639"/>
            <a:ext cx="4536504" cy="641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0567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08350" y="138118"/>
            <a:ext cx="3312368" cy="338554"/>
          </a:xfrm>
          <a:prstGeom prst="rect">
            <a:avLst/>
          </a:prstGeom>
          <a:noFill/>
        </p:spPr>
        <p:txBody>
          <a:bodyPr wrap="square" rtlCol="0">
            <a:spAutoFit/>
          </a:bodyPr>
          <a:lstStyle/>
          <a:p>
            <a:r>
              <a:rPr lang="es-ES" sz="1600" dirty="0" smtClean="0"/>
              <a:t>Artículo 57.1.g Ley 58/2003</a:t>
            </a:r>
            <a:endParaRPr lang="es-ES" sz="1600" dirty="0"/>
          </a:p>
        </p:txBody>
      </p:sp>
      <p:pic>
        <p:nvPicPr>
          <p:cNvPr id="15364" name="Picture 4" descr="C:\Users\Equipo\Desktop\CHARLA VALORACIONES\ejemplos\PRACTICO\ej 05\art 5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3" y="476672"/>
            <a:ext cx="4140460" cy="3024336"/>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5164933" y="3789040"/>
            <a:ext cx="3240360" cy="369332"/>
          </a:xfrm>
          <a:prstGeom prst="rect">
            <a:avLst/>
          </a:prstGeom>
          <a:noFill/>
        </p:spPr>
        <p:txBody>
          <a:bodyPr wrap="square" rtlCol="0">
            <a:spAutoFit/>
          </a:bodyPr>
          <a:lstStyle/>
          <a:p>
            <a:r>
              <a:rPr lang="es-ES" dirty="0"/>
              <a:t>Artículo </a:t>
            </a:r>
            <a:r>
              <a:rPr lang="es-ES" dirty="0" smtClean="0"/>
              <a:t>135.2 </a:t>
            </a:r>
            <a:r>
              <a:rPr lang="es-ES" dirty="0"/>
              <a:t>Ley 58/2003</a:t>
            </a:r>
          </a:p>
        </p:txBody>
      </p:sp>
      <p:pic>
        <p:nvPicPr>
          <p:cNvPr id="15365" name="Picture 5" descr="C:\Users\Equipo\Desktop\CHARLA VALORACIONES\ejemplos\PRACTICO\ej 05\art 13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3" y="4437112"/>
            <a:ext cx="4322043" cy="17361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Equipo\Desktop\CHARLA VALORACIONES\ejemplos\PRACTICO\ej 05\LIQUIACION 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60648"/>
            <a:ext cx="4575392" cy="647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5338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99392"/>
            <a:ext cx="8784976" cy="1080120"/>
          </a:xfrm>
        </p:spPr>
        <p:txBody>
          <a:bodyPr>
            <a:normAutofit/>
          </a:bodyPr>
          <a:lstStyle/>
          <a:p>
            <a:pPr algn="l"/>
            <a:r>
              <a:rPr lang="es-ES" sz="2000" b="1" dirty="0"/>
              <a:t>CASOS </a:t>
            </a:r>
            <a:r>
              <a:rPr lang="es-ES" sz="2000" b="1" dirty="0" smtClean="0"/>
              <a:t>PRÁCTICOS. Ejemplo 6. Tasación retrospectiva. ECO 805/2003</a:t>
            </a:r>
            <a:endParaRPr lang="es-ES" sz="2000" dirty="0"/>
          </a:p>
        </p:txBody>
      </p:sp>
      <p:pic>
        <p:nvPicPr>
          <p:cNvPr id="16386" name="Picture 2" descr="C:\Users\Equipo\Desktop\CHARLA VALORACIONES\ejemplos\PRACTICO\ej 06\C014014458E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45538"/>
            <a:ext cx="4320480" cy="6110549"/>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Equipo\Desktop\CHARLA VALORACIONES\ejemplos\PRACTICO\ej 06\hacienda 02_00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790291"/>
            <a:ext cx="4104456" cy="580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301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0581"/>
            <a:ext cx="8229600" cy="1143000"/>
          </a:xfrm>
        </p:spPr>
        <p:txBody>
          <a:bodyPr>
            <a:normAutofit/>
          </a:bodyPr>
          <a:lstStyle/>
          <a:p>
            <a:pPr algn="l"/>
            <a:endParaRPr lang="es-ES" sz="2500" dirty="0"/>
          </a:p>
        </p:txBody>
      </p:sp>
      <p:pic>
        <p:nvPicPr>
          <p:cNvPr id="17410" name="Picture 2" descr="C:\Users\Equipo\Desktop\CHARLA VALORACIONES\ejemplos\PRACTICO\ej 06\hacienda 02_0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04664"/>
            <a:ext cx="4392488" cy="6214575"/>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Equipo\Desktop\CHARLA VALORACIONES\ejemplos\PRACTICO\ej 06\hacienda 02_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876" y="256061"/>
            <a:ext cx="4658470" cy="659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8254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27291"/>
            <a:ext cx="8964488" cy="1124259"/>
          </a:xfrm>
        </p:spPr>
        <p:txBody>
          <a:bodyPr>
            <a:normAutofit/>
          </a:bodyPr>
          <a:lstStyle/>
          <a:p>
            <a:pPr algn="l"/>
            <a:r>
              <a:rPr lang="es-ES" sz="2000" b="1" dirty="0"/>
              <a:t>CASOS </a:t>
            </a:r>
            <a:r>
              <a:rPr lang="es-ES" sz="2000" b="1" dirty="0" smtClean="0"/>
              <a:t>PRÁCTICOS. Ejemplo 7</a:t>
            </a:r>
            <a:r>
              <a:rPr lang="es-ES" sz="2000" b="1" dirty="0"/>
              <a:t>. Orden 03/02/2016             RD 1020/1993</a:t>
            </a:r>
            <a:endParaRPr lang="es-ES" sz="2000" dirty="0"/>
          </a:p>
        </p:txBody>
      </p:sp>
      <p:pic>
        <p:nvPicPr>
          <p:cNvPr id="5123" name="Picture 3" descr="C:\Users\Equipo\Desktop\CHARLA VALORACIONES\ejemplos\PRACTICO\ej 03\LEON(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06628"/>
            <a:ext cx="4104456" cy="5819239"/>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C:\Users\Equipo\Desktop\CHARLA VALORACIONES\ejemplos\PRACTICO\ej 07\LE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896968"/>
            <a:ext cx="4074399" cy="5779139"/>
          </a:xfrm>
          <a:prstGeom prst="rect">
            <a:avLst/>
          </a:prstGeom>
          <a:noFill/>
          <a:extLst>
            <a:ext uri="{909E8E84-426E-40DD-AFC4-6F175D3DCCD1}">
              <a14:hiddenFill xmlns:a14="http://schemas.microsoft.com/office/drawing/2010/main">
                <a:solidFill>
                  <a:srgbClr val="FFFFFF"/>
                </a:solidFill>
              </a14:hiddenFill>
            </a:ext>
          </a:extLst>
        </p:spPr>
      </p:pic>
      <p:sp>
        <p:nvSpPr>
          <p:cNvPr id="5" name="4 Flecha derecha"/>
          <p:cNvSpPr/>
          <p:nvPr/>
        </p:nvSpPr>
        <p:spPr>
          <a:xfrm>
            <a:off x="5580112" y="304694"/>
            <a:ext cx="576064" cy="124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236988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43608" y="3140968"/>
            <a:ext cx="2952328" cy="2232248"/>
          </a:xfrm>
          <a:prstGeom prst="rect">
            <a:avLst/>
          </a:prstGeom>
          <a:noFill/>
        </p:spPr>
        <p:txBody>
          <a:bodyPr wrap="square" rtlCol="0">
            <a:spAutoFit/>
          </a:bodyPr>
          <a:lstStyle/>
          <a:p>
            <a:endParaRPr lang="es-ES" dirty="0"/>
          </a:p>
        </p:txBody>
      </p:sp>
      <p:pic>
        <p:nvPicPr>
          <p:cNvPr id="18434" name="Picture 2" descr="C:\Users\Equipo\Desktop\CHARLA VALORACIONES\ejemplos\PRACTICO\ej 07\TABLA R 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3" y="2636912"/>
            <a:ext cx="4294823" cy="119779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Equipo\Desktop\CHARLA VALORACIONES\ejemplos\PRACTICO\ej 07\ampli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4624"/>
            <a:ext cx="8640960" cy="1397513"/>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Equipo\Desktop\CHARLA VALORACIONES\ejemplos\PRACTICO\ej 07\ampli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08" y="1412776"/>
            <a:ext cx="8625672" cy="1356238"/>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Equipo\Desktop\CHARLA VALORACIONES\ejemplos\PRACTICO\ej 07\2016_1386 TABL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5365862"/>
            <a:ext cx="883285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Equipo\Desktop\CHARLA VALORACIONES\ejemplos\PRACTICO\ej 07\tabla depreciacion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2874346"/>
            <a:ext cx="3024336" cy="2222965"/>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C:\Users\Equipo\Desktop\CHARLA VALORACIONES\ejemplos\PRACTICO\ej 07\MBC 1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647" y="3936079"/>
            <a:ext cx="3311833" cy="1288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340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43608" y="3140968"/>
            <a:ext cx="2952328" cy="2232248"/>
          </a:xfrm>
          <a:prstGeom prst="rect">
            <a:avLst/>
          </a:prstGeom>
          <a:noFill/>
        </p:spPr>
        <p:txBody>
          <a:bodyPr wrap="square" rtlCol="0">
            <a:spAutoFit/>
          </a:bodyPr>
          <a:lstStyle/>
          <a:p>
            <a:endParaRPr lang="es-ES" dirty="0"/>
          </a:p>
        </p:txBody>
      </p:sp>
      <p:pic>
        <p:nvPicPr>
          <p:cNvPr id="18437" name="Picture 5" descr="C:\Users\Equipo\Desktop\CHARLA VALORACIONES\ejemplos\PRACTICO\ej 07\LEO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2031"/>
            <a:ext cx="4631369" cy="658227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Equipo\Desktop\CHARLA VALORACIONES\ejemplos\PRACTICO\TABLA R 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32656"/>
            <a:ext cx="4414553" cy="620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8485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43608" y="3140968"/>
            <a:ext cx="2952328" cy="2232248"/>
          </a:xfrm>
          <a:prstGeom prst="rect">
            <a:avLst/>
          </a:prstGeom>
          <a:noFill/>
        </p:spPr>
        <p:txBody>
          <a:bodyPr wrap="square" rtlCol="0">
            <a:spAutoFit/>
          </a:bodyPr>
          <a:lstStyle/>
          <a:p>
            <a:endParaRPr lang="es-ES" dirty="0"/>
          </a:p>
        </p:txBody>
      </p:sp>
      <p:pic>
        <p:nvPicPr>
          <p:cNvPr id="20482" name="Picture 2" descr="C:\Users\Equipo\Desktop\CHARLA VALORACIONES\ejemplos\PRACTICO\ej 07\leon 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260648"/>
            <a:ext cx="4479271" cy="633513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Equipo\Desktop\CHARLA VALORACIONES\ejemplos\PRACTICO\ej 07\leon 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2405" y="260648"/>
            <a:ext cx="4526099" cy="6401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3443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4848" y="3366120"/>
            <a:ext cx="8229600" cy="1143000"/>
          </a:xfrm>
        </p:spPr>
        <p:txBody>
          <a:bodyPr>
            <a:noAutofit/>
          </a:bodyPr>
          <a:lstStyle/>
          <a:p>
            <a:pPr algn="l"/>
            <a:r>
              <a:rPr lang="es-ES" sz="2500" b="1" dirty="0" smtClean="0"/>
              <a:t>3. CONCEPTO GENERAL DE VALOR. VALOR REAL.</a:t>
            </a:r>
            <a:r>
              <a:rPr lang="es-ES" sz="2800" b="1" dirty="0" smtClean="0"/>
              <a:t/>
            </a:r>
            <a:br>
              <a:rPr lang="es-ES" sz="2800" b="1" dirty="0" smtClean="0"/>
            </a:br>
            <a:r>
              <a:rPr lang="es-ES" sz="2800" b="1" dirty="0" smtClean="0"/>
              <a:t/>
            </a:r>
            <a:br>
              <a:rPr lang="es-ES" sz="2800" b="1" dirty="0" smtClean="0"/>
            </a:br>
            <a:r>
              <a:rPr lang="es-ES" sz="2500" dirty="0"/>
              <a:t>Teórica e históricamente, el valor de un bien se encuentra en relación directa con la utilidad, de cualquier tipo,  que pueda suponerle a quien le asigna dicho valor, vendría a ser la expresión o medida de la utilidad del mismo, por lo que para saber en qué fundamentar la valoración deberíamos conocer la utilidad del mismo.</a:t>
            </a:r>
            <a:br>
              <a:rPr lang="es-ES" sz="2500" dirty="0"/>
            </a:br>
            <a:r>
              <a:rPr lang="es-ES" sz="2500" b="1" dirty="0" smtClean="0"/>
              <a:t/>
            </a:r>
            <a:br>
              <a:rPr lang="es-ES" sz="2500" b="1" dirty="0" smtClean="0"/>
            </a:br>
            <a:r>
              <a:rPr lang="es-ES" sz="2500" dirty="0" smtClean="0"/>
              <a:t/>
            </a:r>
            <a:br>
              <a:rPr lang="es-ES" sz="2500" dirty="0" smtClean="0"/>
            </a:br>
            <a:r>
              <a:rPr lang="es-ES" sz="2800" dirty="0" smtClean="0"/>
              <a:t/>
            </a:r>
            <a:br>
              <a:rPr lang="es-ES" sz="2800" dirty="0" smtClean="0"/>
            </a:br>
            <a:r>
              <a:rPr lang="es-ES" sz="2400" dirty="0" smtClean="0"/>
              <a:t/>
            </a:r>
            <a:br>
              <a:rPr lang="es-ES" sz="2400" dirty="0" smtClean="0"/>
            </a:br>
            <a:r>
              <a:rPr lang="es-ES" sz="2400" dirty="0" smtClean="0"/>
              <a:t/>
            </a:r>
            <a:br>
              <a:rPr lang="es-ES" sz="2400" dirty="0" smtClean="0"/>
            </a:br>
            <a:r>
              <a:rPr lang="es-ES" sz="1200" dirty="0" smtClean="0"/>
              <a:t/>
            </a:r>
            <a:br>
              <a:rPr lang="es-ES" sz="1200" dirty="0" smtClean="0"/>
            </a:br>
            <a:r>
              <a:rPr lang="es-ES" sz="1200" dirty="0" smtClean="0"/>
              <a:t/>
            </a:r>
            <a:br>
              <a:rPr lang="es-ES" sz="1200" dirty="0" smtClean="0"/>
            </a:br>
            <a:endParaRPr lang="es-ES" sz="1200" dirty="0"/>
          </a:p>
        </p:txBody>
      </p:sp>
    </p:spTree>
    <p:extLst>
      <p:ext uri="{BB962C8B-B14F-4D97-AF65-F5344CB8AC3E}">
        <p14:creationId xmlns:p14="http://schemas.microsoft.com/office/powerpoint/2010/main" val="42816312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43608" y="3140968"/>
            <a:ext cx="2952328" cy="2232248"/>
          </a:xfrm>
          <a:prstGeom prst="rect">
            <a:avLst/>
          </a:prstGeom>
          <a:noFill/>
        </p:spPr>
        <p:txBody>
          <a:bodyPr wrap="square" rtlCol="0">
            <a:spAutoFit/>
          </a:bodyPr>
          <a:lstStyle/>
          <a:p>
            <a:endParaRPr lang="es-ES" dirty="0"/>
          </a:p>
        </p:txBody>
      </p:sp>
      <p:pic>
        <p:nvPicPr>
          <p:cNvPr id="21506" name="Picture 2" descr="C:\Users\Equipo\Desktop\CHARLA VALORACIONES\ejemplos\PRACTICO\ej 07\leon 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280561"/>
            <a:ext cx="4549152" cy="6433965"/>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Equipo\Desktop\CHARLA VALORACIONES\ejemplos\PRACTICO\ej 07\RD 1020 COEF(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4648" y="274296"/>
            <a:ext cx="2238590" cy="617399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Equipo\Desktop\CHARLA VALORACIONES\ejemplos\PRACTICO\ej 07\RD 1020 COEF(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24492"/>
            <a:ext cx="2216618" cy="607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747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71400"/>
            <a:ext cx="8784976" cy="1080120"/>
          </a:xfrm>
        </p:spPr>
        <p:txBody>
          <a:bodyPr>
            <a:normAutofit/>
          </a:bodyPr>
          <a:lstStyle/>
          <a:p>
            <a:pPr algn="l"/>
            <a:r>
              <a:rPr lang="es-ES" sz="2000" b="1" dirty="0"/>
              <a:t>CASOS </a:t>
            </a:r>
            <a:r>
              <a:rPr lang="es-ES" sz="2000" b="1" dirty="0" smtClean="0"/>
              <a:t>PRÁCTICOS. </a:t>
            </a:r>
            <a:r>
              <a:rPr lang="es-ES" sz="2000" b="1" dirty="0"/>
              <a:t>Ejemplo </a:t>
            </a:r>
            <a:r>
              <a:rPr lang="es-ES" sz="2000" b="1" dirty="0" smtClean="0"/>
              <a:t>8.</a:t>
            </a:r>
            <a:endParaRPr lang="es-ES" sz="2000" dirty="0"/>
          </a:p>
        </p:txBody>
      </p:sp>
      <p:pic>
        <p:nvPicPr>
          <p:cNvPr id="11266" name="Picture 2" descr="C:\Users\Equipo\Desktop\CHARLA VALORACIONES\ejemplos\PRACTICO\ej 08\val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520023"/>
            <a:ext cx="4515603" cy="622134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Equipo\Desktop\CHARLA VALORACIONES\ejemplos\PRACTICO\ej 08\val 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580166"/>
            <a:ext cx="4663010" cy="616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991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71400"/>
            <a:ext cx="8229600" cy="1143000"/>
          </a:xfrm>
        </p:spPr>
        <p:txBody>
          <a:bodyPr>
            <a:normAutofit/>
          </a:bodyPr>
          <a:lstStyle/>
          <a:p>
            <a:pPr algn="l"/>
            <a:endParaRPr lang="es-ES" sz="2500" dirty="0"/>
          </a:p>
        </p:txBody>
      </p:sp>
      <p:pic>
        <p:nvPicPr>
          <p:cNvPr id="23554" name="Picture 2" descr="C:\Users\Equipo\Desktop\CHARLA VALORACIONES\ejemplos\PRACTICO\ej 08\DSCN28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645024"/>
            <a:ext cx="4056418" cy="3043346"/>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Equipo\Desktop\CHARLA VALORACIONES\ejemplos\PRACTICO\ej 08\IMG_968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6838" y="410535"/>
            <a:ext cx="4030023" cy="2686682"/>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C:\Users\Equipo\Desktop\CHARLA VALORACIONES\ejemplos\PRACTICO\ej 08\DSCN27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5587" y="3636042"/>
            <a:ext cx="4068390" cy="3052328"/>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C:\Users\Equipo\Desktop\CHARLA VALORACIONES\ejemplos\PRACTICO\ej 08\IMG_966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404663"/>
            <a:ext cx="4032448" cy="268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9142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71400"/>
            <a:ext cx="8229600" cy="1143000"/>
          </a:xfrm>
        </p:spPr>
        <p:txBody>
          <a:bodyPr>
            <a:normAutofit/>
          </a:bodyPr>
          <a:lstStyle/>
          <a:p>
            <a:pPr algn="l"/>
            <a:endParaRPr lang="es-ES" sz="2500" dirty="0"/>
          </a:p>
        </p:txBody>
      </p:sp>
      <p:pic>
        <p:nvPicPr>
          <p:cNvPr id="23556" name="Picture 4" descr="C:\Users\Equipo\Desktop\CHARLA VALORACIONES\ejemplos\PRACTICO\ej 08\DSCN28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3573016"/>
            <a:ext cx="3991652" cy="2994756"/>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C:\Users\Equipo\Desktop\CHARLA VALORACIONES\ejemplos\PRACTICO\ej 08\IMG_02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625" y="401469"/>
            <a:ext cx="3999831" cy="2666554"/>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C:\Users\Equipo\Desktop\CHARLA VALORACIONES\ejemplos\PRACTICO\ej 08\IMG_96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28667"/>
            <a:ext cx="3960440" cy="2640293"/>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Users\Equipo\Desktop\CHARLA VALORACIONES\ejemplos\PRACTICO\ej 08\DSCN2806.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639518"/>
            <a:ext cx="3960440" cy="297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8738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4207" y="4941168"/>
            <a:ext cx="9036496" cy="954107"/>
          </a:xfrm>
          <a:prstGeom prst="rect">
            <a:avLst/>
          </a:prstGeom>
          <a:noFill/>
        </p:spPr>
        <p:txBody>
          <a:bodyPr wrap="square" rtlCol="0">
            <a:spAutoFit/>
          </a:bodyPr>
          <a:lstStyle/>
          <a:p>
            <a:pPr algn="ctr"/>
            <a:r>
              <a:rPr lang="es-ES" sz="2800" dirty="0"/>
              <a:t>S.L. Mc Michael “Tratado de tasación”:</a:t>
            </a:r>
            <a:br>
              <a:rPr lang="es-ES" sz="2800" dirty="0"/>
            </a:br>
            <a:r>
              <a:rPr lang="es-ES" sz="2800" dirty="0" smtClean="0"/>
              <a:t>“Las </a:t>
            </a:r>
            <a:r>
              <a:rPr lang="es-ES" sz="2800" dirty="0"/>
              <a:t>tablas dan idea del valor, pero no lo determinan”.</a:t>
            </a:r>
          </a:p>
        </p:txBody>
      </p:sp>
      <p:sp>
        <p:nvSpPr>
          <p:cNvPr id="3" name="2 CuadroTexto"/>
          <p:cNvSpPr txBox="1"/>
          <p:nvPr/>
        </p:nvSpPr>
        <p:spPr>
          <a:xfrm>
            <a:off x="323528" y="404664"/>
            <a:ext cx="8208912" cy="477054"/>
          </a:xfrm>
          <a:prstGeom prst="rect">
            <a:avLst/>
          </a:prstGeom>
          <a:noFill/>
        </p:spPr>
        <p:txBody>
          <a:bodyPr wrap="square" rtlCol="0">
            <a:spAutoFit/>
          </a:bodyPr>
          <a:lstStyle/>
          <a:p>
            <a:r>
              <a:rPr lang="es-ES" sz="2500" b="1" dirty="0" smtClean="0"/>
              <a:t>7. MESA REDONDA.</a:t>
            </a:r>
            <a:endParaRPr lang="es-ES" sz="2500" dirty="0"/>
          </a:p>
        </p:txBody>
      </p:sp>
    </p:spTree>
    <p:extLst>
      <p:ext uri="{BB962C8B-B14F-4D97-AF65-F5344CB8AC3E}">
        <p14:creationId xmlns:p14="http://schemas.microsoft.com/office/powerpoint/2010/main" val="1425468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780928"/>
            <a:ext cx="8229600" cy="1143000"/>
          </a:xfrm>
        </p:spPr>
        <p:txBody>
          <a:bodyPr>
            <a:normAutofit fontScale="90000"/>
          </a:bodyPr>
          <a:lstStyle/>
          <a:p>
            <a:pPr algn="l"/>
            <a:r>
              <a:rPr lang="es-ES" sz="2000" dirty="0"/>
              <a:t>- Valor de uso y valor de </a:t>
            </a:r>
            <a:r>
              <a:rPr lang="es-ES" sz="2000" dirty="0" smtClean="0"/>
              <a:t>cambio</a:t>
            </a:r>
            <a:r>
              <a:rPr lang="es-ES" sz="2000" dirty="0"/>
              <a:t/>
            </a:r>
            <a:br>
              <a:rPr lang="es-ES" sz="2000" dirty="0"/>
            </a:br>
            <a:r>
              <a:rPr lang="es-ES" sz="2000" dirty="0"/>
              <a:t>- Valor en </a:t>
            </a:r>
            <a:r>
              <a:rPr lang="es-ES" sz="2000" dirty="0" smtClean="0"/>
              <a:t>venta</a:t>
            </a:r>
            <a:r>
              <a:rPr lang="es-ES" sz="2000" dirty="0"/>
              <a:t/>
            </a:r>
            <a:br>
              <a:rPr lang="es-ES" sz="2000" dirty="0"/>
            </a:br>
            <a:r>
              <a:rPr lang="es-ES" sz="2000" dirty="0"/>
              <a:t>- Valor de mercado, precio, </a:t>
            </a:r>
            <a:r>
              <a:rPr lang="es-ES" sz="2000" dirty="0" smtClean="0"/>
              <a:t>coste</a:t>
            </a:r>
            <a:r>
              <a:rPr lang="es-ES" sz="2000" dirty="0"/>
              <a:t/>
            </a:r>
            <a:br>
              <a:rPr lang="es-ES" sz="2000" dirty="0"/>
            </a:br>
            <a:r>
              <a:rPr lang="es-ES" sz="2000" dirty="0"/>
              <a:t>- Valor </a:t>
            </a:r>
            <a:r>
              <a:rPr lang="es-ES" sz="2000" dirty="0" smtClean="0"/>
              <a:t>máximo legal</a:t>
            </a:r>
            <a:r>
              <a:rPr lang="es-ES" sz="2000" dirty="0"/>
              <a:t/>
            </a:r>
            <a:br>
              <a:rPr lang="es-ES" sz="2000" dirty="0"/>
            </a:br>
            <a:r>
              <a:rPr lang="es-ES" sz="2000" dirty="0"/>
              <a:t>- Valor </a:t>
            </a:r>
            <a:r>
              <a:rPr lang="es-ES" sz="2000" dirty="0" smtClean="0"/>
              <a:t>futuro</a:t>
            </a:r>
            <a:r>
              <a:rPr lang="es-ES" sz="2000" dirty="0"/>
              <a:t/>
            </a:r>
            <a:br>
              <a:rPr lang="es-ES" sz="2000" dirty="0"/>
            </a:br>
            <a:r>
              <a:rPr lang="es-ES" sz="2000" dirty="0"/>
              <a:t>- Valor de </a:t>
            </a:r>
            <a:r>
              <a:rPr lang="es-ES" sz="2000" dirty="0" smtClean="0"/>
              <a:t>inversión o valor en renta</a:t>
            </a:r>
            <a:r>
              <a:rPr lang="es-ES" sz="2000" dirty="0"/>
              <a:t/>
            </a:r>
            <a:br>
              <a:rPr lang="es-ES" sz="2000" dirty="0"/>
            </a:br>
            <a:r>
              <a:rPr lang="es-ES" sz="2000" dirty="0"/>
              <a:t>- Valor </a:t>
            </a:r>
            <a:r>
              <a:rPr lang="es-ES" sz="2000" dirty="0" smtClean="0"/>
              <a:t>intrínseco</a:t>
            </a:r>
            <a:r>
              <a:rPr lang="es-ES" sz="2000" dirty="0"/>
              <a:t/>
            </a:r>
            <a:br>
              <a:rPr lang="es-ES" sz="2000" dirty="0"/>
            </a:br>
            <a:r>
              <a:rPr lang="es-ES" sz="2000" dirty="0"/>
              <a:t>- Valor de </a:t>
            </a:r>
            <a:r>
              <a:rPr lang="es-ES" sz="2000" dirty="0" smtClean="0"/>
              <a:t>reposición</a:t>
            </a:r>
            <a:r>
              <a:rPr lang="es-ES" sz="2000" dirty="0"/>
              <a:t/>
            </a:r>
            <a:br>
              <a:rPr lang="es-ES" sz="2000" dirty="0"/>
            </a:br>
            <a:r>
              <a:rPr lang="es-ES" sz="2000" dirty="0"/>
              <a:t>- Valor de </a:t>
            </a:r>
            <a:r>
              <a:rPr lang="es-ES" sz="2000" dirty="0" smtClean="0"/>
              <a:t>seguro</a:t>
            </a:r>
            <a:r>
              <a:rPr lang="es-ES" sz="2000" dirty="0"/>
              <a:t/>
            </a:r>
            <a:br>
              <a:rPr lang="es-ES" sz="2000" dirty="0"/>
            </a:br>
            <a:r>
              <a:rPr lang="es-ES" sz="2000" dirty="0"/>
              <a:t>- Valor de </a:t>
            </a:r>
            <a:r>
              <a:rPr lang="es-ES" sz="2000" dirty="0" smtClean="0"/>
              <a:t>liquidación</a:t>
            </a:r>
            <a:r>
              <a:rPr lang="es-ES" sz="2000" dirty="0"/>
              <a:t/>
            </a:r>
            <a:br>
              <a:rPr lang="es-ES" sz="2000" dirty="0"/>
            </a:br>
            <a:r>
              <a:rPr lang="es-ES" sz="2000" dirty="0"/>
              <a:t>- Valor </a:t>
            </a:r>
            <a:r>
              <a:rPr lang="es-ES" sz="2000" dirty="0" smtClean="0"/>
              <a:t>fiscal</a:t>
            </a:r>
            <a:r>
              <a:rPr lang="es-ES" sz="2000" dirty="0"/>
              <a:t/>
            </a:r>
            <a:br>
              <a:rPr lang="es-ES" sz="2000" dirty="0"/>
            </a:br>
            <a:r>
              <a:rPr lang="es-ES" sz="2000" dirty="0"/>
              <a:t>- Valor </a:t>
            </a:r>
            <a:r>
              <a:rPr lang="es-ES" sz="2000" dirty="0" smtClean="0"/>
              <a:t>urbanístico </a:t>
            </a:r>
            <a:r>
              <a:rPr lang="es-ES" sz="2000" dirty="0"/>
              <a:t/>
            </a:r>
            <a:br>
              <a:rPr lang="es-ES" sz="2000" dirty="0"/>
            </a:br>
            <a:r>
              <a:rPr lang="es-ES" sz="2000" dirty="0"/>
              <a:t>- Valor </a:t>
            </a:r>
            <a:r>
              <a:rPr lang="es-ES" sz="2000" dirty="0" smtClean="0"/>
              <a:t>catastral</a:t>
            </a:r>
            <a:r>
              <a:rPr lang="es-ES" sz="2000" dirty="0"/>
              <a:t/>
            </a:r>
            <a:br>
              <a:rPr lang="es-ES" sz="2000" dirty="0"/>
            </a:br>
            <a:r>
              <a:rPr lang="es-ES" sz="2000" dirty="0"/>
              <a:t>- Valor de </a:t>
            </a:r>
            <a:r>
              <a:rPr lang="es-ES" sz="2000" dirty="0" smtClean="0"/>
              <a:t>expropiación o justiprecio </a:t>
            </a:r>
            <a:r>
              <a:rPr lang="es-ES" sz="2000" dirty="0"/>
              <a:t/>
            </a:r>
            <a:br>
              <a:rPr lang="es-ES" sz="2000" dirty="0"/>
            </a:br>
            <a:r>
              <a:rPr lang="es-ES" sz="2000" dirty="0"/>
              <a:t>- Valor </a:t>
            </a:r>
            <a:r>
              <a:rPr lang="es-ES" sz="2000" dirty="0" smtClean="0"/>
              <a:t>hipotecario</a:t>
            </a:r>
            <a:r>
              <a:rPr lang="es-ES" sz="2000" dirty="0"/>
              <a:t/>
            </a:r>
            <a:br>
              <a:rPr lang="es-ES" sz="2000" dirty="0"/>
            </a:br>
            <a:r>
              <a:rPr lang="es-ES" sz="2000" dirty="0" smtClean="0"/>
              <a:t>- Valor de fondo de comercio</a:t>
            </a:r>
            <a:br>
              <a:rPr lang="es-ES" sz="2000" dirty="0" smtClean="0"/>
            </a:br>
            <a:r>
              <a:rPr lang="es-ES" sz="2000" dirty="0" smtClean="0"/>
              <a:t>…</a:t>
            </a:r>
            <a:r>
              <a:rPr lang="es-ES" sz="2000" dirty="0"/>
              <a:t/>
            </a:r>
            <a:br>
              <a:rPr lang="es-ES" sz="2000" dirty="0"/>
            </a:br>
            <a:r>
              <a:rPr lang="es-ES" sz="2000" b="1" dirty="0"/>
              <a:t>- </a:t>
            </a:r>
            <a:r>
              <a:rPr lang="es-ES" sz="2000" b="1" dirty="0" smtClean="0"/>
              <a:t>¿Valor real?</a:t>
            </a:r>
            <a:br>
              <a:rPr lang="es-ES" sz="2000" b="1" dirty="0" smtClean="0"/>
            </a:br>
            <a:r>
              <a:rPr lang="es-ES" sz="2000" dirty="0" smtClean="0"/>
              <a:t>Según</a:t>
            </a:r>
            <a:r>
              <a:rPr lang="es-ES" sz="2000" b="1" dirty="0" smtClean="0"/>
              <a:t> </a:t>
            </a:r>
            <a:r>
              <a:rPr lang="es-ES" sz="1800" dirty="0" smtClean="0"/>
              <a:t>resolución vinculante DGT V0881-10: </a:t>
            </a:r>
            <a:r>
              <a:rPr lang="es-ES" sz="1800" i="1" dirty="0"/>
              <a:t>“El concepto de valor real no viene determinado en las normas tributarias, pero el Tribunal Supremo lo equipara al valor de mercado. Por tanto, se puede definir el valor de mercado como aquel precio que estaría dispuesto a pagar un comprador independiente en condiciones normales de mercado (…). Dicho valor debe calcularse objetivamente, con independencia de las circunstancias que concurran en la transmisión”.</a:t>
            </a:r>
            <a:endParaRPr lang="es-ES" sz="2000" b="1" dirty="0"/>
          </a:p>
        </p:txBody>
      </p:sp>
    </p:spTree>
    <p:extLst>
      <p:ext uri="{BB962C8B-B14F-4D97-AF65-F5344CB8AC3E}">
        <p14:creationId xmlns:p14="http://schemas.microsoft.com/office/powerpoint/2010/main" val="13326832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645024"/>
            <a:ext cx="8229600" cy="1143000"/>
          </a:xfrm>
        </p:spPr>
        <p:txBody>
          <a:bodyPr>
            <a:normAutofit fontScale="90000"/>
          </a:bodyPr>
          <a:lstStyle/>
          <a:p>
            <a:pPr algn="l"/>
            <a:r>
              <a:rPr lang="es-ES" sz="2800" b="1" dirty="0" smtClean="0"/>
              <a:t>4. FINALIDADES PRINCIPALES.</a:t>
            </a:r>
            <a:br>
              <a:rPr lang="es-ES" sz="2800" b="1" dirty="0" smtClean="0"/>
            </a:br>
            <a:r>
              <a:rPr lang="es-ES" sz="2800" b="1" dirty="0"/>
              <a:t> </a:t>
            </a:r>
            <a:r>
              <a:rPr lang="es-ES" sz="2800" b="1" dirty="0" smtClean="0"/>
              <a:t>   TASACIÓN PERICIAL CONTRADICTORIA.</a:t>
            </a:r>
            <a:br>
              <a:rPr lang="es-ES" sz="2800" b="1" dirty="0" smtClean="0"/>
            </a:br>
            <a:r>
              <a:rPr lang="es-ES" sz="2800" dirty="0" smtClean="0"/>
              <a:t/>
            </a:r>
            <a:br>
              <a:rPr lang="es-ES" sz="2800" dirty="0" smtClean="0"/>
            </a:br>
            <a:r>
              <a:rPr lang="es-ES" sz="2800" dirty="0"/>
              <a:t>La valoración inmobiliaria está </a:t>
            </a:r>
            <a:r>
              <a:rPr lang="es-ES" sz="2800" dirty="0" smtClean="0"/>
              <a:t>condicionada, </a:t>
            </a:r>
            <a:r>
              <a:rPr lang="es-ES" sz="2800" dirty="0"/>
              <a:t>por el tipo de bien objeto de tasación, pero también por la finalidad para la cual es requerida.</a:t>
            </a:r>
            <a:br>
              <a:rPr lang="es-ES" sz="2800" dirty="0"/>
            </a:br>
            <a:r>
              <a:rPr lang="es-ES" sz="2800" dirty="0"/>
              <a:t> </a:t>
            </a:r>
            <a:br>
              <a:rPr lang="es-ES" sz="2800" dirty="0"/>
            </a:br>
            <a:r>
              <a:rPr lang="es-ES" sz="2800" dirty="0"/>
              <a:t>La finalidad de la valoración es determinante en la metodología y los principios de valoración aplicables, así como el proceso de valoración a seguir, ya que existen normativas y legislación al respecto, que indican la forma de valoración de inmuebles de acuerdo a determinadas finalidades. </a:t>
            </a:r>
            <a:r>
              <a:rPr lang="es-ES" sz="1800" dirty="0"/>
              <a:t/>
            </a:r>
            <a:br>
              <a:rPr lang="es-ES" sz="1800" dirty="0"/>
            </a:br>
            <a:r>
              <a:rPr lang="es-ES" sz="2200" dirty="0"/>
              <a:t/>
            </a:r>
            <a:br>
              <a:rPr lang="es-ES" sz="2200" dirty="0"/>
            </a:br>
            <a:r>
              <a:rPr lang="es-ES" sz="2200" dirty="0"/>
              <a:t/>
            </a:r>
            <a:br>
              <a:rPr lang="es-ES" sz="2200" dirty="0"/>
            </a:br>
            <a:r>
              <a:rPr lang="es-ES" sz="2200" dirty="0"/>
              <a:t/>
            </a:r>
            <a:br>
              <a:rPr lang="es-ES" sz="2200" dirty="0"/>
            </a:br>
            <a:r>
              <a:rPr lang="es-ES" sz="2200" dirty="0"/>
              <a:t/>
            </a:r>
            <a:br>
              <a:rPr lang="es-ES" sz="2200" dirty="0"/>
            </a:br>
            <a:r>
              <a:rPr lang="es-ES" sz="2200" dirty="0" smtClean="0"/>
              <a:t/>
            </a:r>
            <a:br>
              <a:rPr lang="es-ES" sz="2200" dirty="0" smtClean="0"/>
            </a:br>
            <a:r>
              <a:rPr lang="es-ES" sz="2200" dirty="0" smtClean="0"/>
              <a:t/>
            </a:r>
            <a:br>
              <a:rPr lang="es-ES" sz="2200" dirty="0" smtClean="0"/>
            </a:br>
            <a:r>
              <a:rPr lang="es-ES" sz="2200" dirty="0" smtClean="0"/>
              <a:t/>
            </a:r>
            <a:br>
              <a:rPr lang="es-ES" sz="2200" dirty="0" smtClean="0"/>
            </a:br>
            <a:endParaRPr lang="es-ES" sz="2200" dirty="0"/>
          </a:p>
        </p:txBody>
      </p:sp>
    </p:spTree>
    <p:extLst>
      <p:ext uri="{BB962C8B-B14F-4D97-AF65-F5344CB8AC3E}">
        <p14:creationId xmlns:p14="http://schemas.microsoft.com/office/powerpoint/2010/main" val="2271958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3789040"/>
            <a:ext cx="8229600" cy="1143000"/>
          </a:xfrm>
        </p:spPr>
        <p:txBody>
          <a:bodyPr>
            <a:normAutofit fontScale="90000"/>
          </a:bodyPr>
          <a:lstStyle/>
          <a:p>
            <a:pPr algn="l"/>
            <a:r>
              <a:rPr lang="es-ES" sz="2800" dirty="0" smtClean="0"/>
              <a:t/>
            </a:r>
            <a:br>
              <a:rPr lang="es-ES" sz="2800" dirty="0" smtClean="0"/>
            </a:br>
            <a:r>
              <a:rPr lang="es-ES" sz="2000" dirty="0" smtClean="0"/>
              <a:t>- Valoraciones de inmuebles para servir como Garantía</a:t>
            </a:r>
            <a:br>
              <a:rPr lang="es-ES" sz="2000" dirty="0" smtClean="0"/>
            </a:br>
            <a:r>
              <a:rPr lang="es-ES" sz="2000" dirty="0"/>
              <a:t> </a:t>
            </a:r>
            <a:r>
              <a:rPr lang="es-ES" sz="2000" dirty="0" smtClean="0"/>
              <a:t>  Hipotecaria de préstamos sujetos a la Ley 2/1981.</a:t>
            </a:r>
            <a:r>
              <a:rPr lang="es-ES" sz="2000" dirty="0"/>
              <a:t/>
            </a:r>
            <a:br>
              <a:rPr lang="es-ES" sz="2000" dirty="0"/>
            </a:br>
            <a:r>
              <a:rPr lang="es-ES" sz="2000" dirty="0"/>
              <a:t>- Asesoramiento sobre el valor hipotecario.</a:t>
            </a:r>
            <a:br>
              <a:rPr lang="es-ES" sz="2000" dirty="0"/>
            </a:br>
            <a:r>
              <a:rPr lang="es-ES" sz="2000" dirty="0"/>
              <a:t>- Normas de Información Financiera para entidades de</a:t>
            </a:r>
            <a:br>
              <a:rPr lang="es-ES" sz="2000" dirty="0"/>
            </a:br>
            <a:r>
              <a:rPr lang="es-ES" sz="2000" dirty="0"/>
              <a:t>   crédito (Circular 4/2004 del BE).</a:t>
            </a:r>
            <a:br>
              <a:rPr lang="es-ES" sz="2000" dirty="0"/>
            </a:br>
            <a:r>
              <a:rPr lang="es-ES" sz="2000" dirty="0"/>
              <a:t>- Provisiones técnicas de las compañías aseguradoras.</a:t>
            </a:r>
            <a:br>
              <a:rPr lang="es-ES" sz="2000" dirty="0"/>
            </a:br>
            <a:r>
              <a:rPr lang="es-ES" sz="2000" dirty="0"/>
              <a:t>- Patrimonio de los fondos de Pensiones.</a:t>
            </a:r>
            <a:br>
              <a:rPr lang="es-ES" sz="2000" dirty="0"/>
            </a:br>
            <a:r>
              <a:rPr lang="es-ES" sz="2000" dirty="0"/>
              <a:t>- Valoraciones para el Registro Mercantil.</a:t>
            </a:r>
            <a:br>
              <a:rPr lang="es-ES" sz="2000" dirty="0"/>
            </a:br>
            <a:r>
              <a:rPr lang="es-ES" sz="2000" dirty="0"/>
              <a:t>- Valoraciones para auditores.</a:t>
            </a:r>
            <a:br>
              <a:rPr lang="es-ES" sz="2000" dirty="0"/>
            </a:br>
            <a:r>
              <a:rPr lang="es-ES" sz="2000" dirty="0"/>
              <a:t>- Valoración a efectos contables según normas</a:t>
            </a:r>
            <a:br>
              <a:rPr lang="es-ES" sz="2000" dirty="0"/>
            </a:br>
            <a:r>
              <a:rPr lang="es-ES" sz="2000" dirty="0"/>
              <a:t>   internacionales de contabilidad. </a:t>
            </a:r>
            <a:br>
              <a:rPr lang="es-ES" sz="2000" dirty="0"/>
            </a:br>
            <a:r>
              <a:rPr lang="es-ES" sz="2000" dirty="0"/>
              <a:t>- Expropiaciones (determinación del justiprecio).</a:t>
            </a:r>
            <a:br>
              <a:rPr lang="es-ES" sz="2000" dirty="0"/>
            </a:br>
            <a:r>
              <a:rPr lang="es-ES" sz="2000" dirty="0"/>
              <a:t>- Asesoramiento sobre el valor de mercado.</a:t>
            </a:r>
            <a:br>
              <a:rPr lang="es-ES" sz="2000" dirty="0"/>
            </a:br>
            <a:r>
              <a:rPr lang="es-ES" sz="2000" dirty="0"/>
              <a:t>- Valoraciones </a:t>
            </a:r>
            <a:r>
              <a:rPr lang="es-ES" sz="2000" dirty="0" smtClean="0"/>
              <a:t>retrospectivas</a:t>
            </a:r>
            <a:r>
              <a:rPr lang="es-ES" sz="2000" dirty="0"/>
              <a:t>.</a:t>
            </a:r>
            <a:br>
              <a:rPr lang="es-ES" sz="2000" dirty="0"/>
            </a:br>
            <a:r>
              <a:rPr lang="es-ES" sz="2000" dirty="0"/>
              <a:t>- </a:t>
            </a:r>
            <a:r>
              <a:rPr lang="es-ES" sz="2000" b="1" dirty="0"/>
              <a:t>Tasación pericial contradictoria</a:t>
            </a:r>
            <a:r>
              <a:rPr lang="es-ES" sz="2000" b="1" dirty="0" smtClean="0"/>
              <a:t>.</a:t>
            </a:r>
            <a:br>
              <a:rPr lang="es-ES" sz="2000" b="1" dirty="0" smtClean="0"/>
            </a:br>
            <a:r>
              <a:rPr lang="es-ES" sz="2000" b="1" dirty="0"/>
              <a:t/>
            </a:r>
            <a:br>
              <a:rPr lang="es-ES" sz="2000" b="1" dirty="0"/>
            </a:br>
            <a:r>
              <a:rPr lang="es-ES" sz="2000" b="1" dirty="0"/>
              <a:t>La tasación pericial contradictoria</a:t>
            </a:r>
            <a:r>
              <a:rPr lang="es-ES" sz="2000" dirty="0"/>
              <a:t>, bien sea de parte o como perito tercero es una finalidad específica dentro del amplio abanico que podemos encontrar en este ámbito de la profesión. Cualquier arquitecto colegiado, para el caso de las de parte y colegiado, que además  se inscriba en la lista de peritos, para el caso de actuar como perito tercero, puede realizar este tipo de informes de valoración.</a:t>
            </a:r>
            <a:br>
              <a:rPr lang="es-ES" sz="2000" dirty="0"/>
            </a:br>
            <a:r>
              <a:rPr lang="es-ES" sz="2200" dirty="0"/>
              <a:t/>
            </a:r>
            <a:br>
              <a:rPr lang="es-ES" sz="2200" dirty="0"/>
            </a:br>
            <a:r>
              <a:rPr lang="es-ES" sz="2200" dirty="0"/>
              <a:t/>
            </a:r>
            <a:br>
              <a:rPr lang="es-ES" sz="2200" dirty="0"/>
            </a:br>
            <a:r>
              <a:rPr lang="es-ES" sz="2200" dirty="0"/>
              <a:t/>
            </a:r>
            <a:br>
              <a:rPr lang="es-ES" sz="2200" dirty="0"/>
            </a:br>
            <a:r>
              <a:rPr lang="es-ES" sz="2200" dirty="0"/>
              <a:t/>
            </a:r>
            <a:br>
              <a:rPr lang="es-ES" sz="2200" dirty="0"/>
            </a:br>
            <a:r>
              <a:rPr lang="es-ES" sz="2200" dirty="0" smtClean="0"/>
              <a:t/>
            </a:r>
            <a:br>
              <a:rPr lang="es-ES" sz="2200" dirty="0" smtClean="0"/>
            </a:br>
            <a:r>
              <a:rPr lang="es-ES" sz="2200" dirty="0" smtClean="0"/>
              <a:t/>
            </a:r>
            <a:br>
              <a:rPr lang="es-ES" sz="2200" dirty="0" smtClean="0"/>
            </a:br>
            <a:r>
              <a:rPr lang="es-ES" sz="2200" dirty="0" smtClean="0"/>
              <a:t/>
            </a:r>
            <a:br>
              <a:rPr lang="es-ES" sz="2200" dirty="0" smtClean="0"/>
            </a:br>
            <a:endParaRPr lang="es-ES" sz="2200" dirty="0"/>
          </a:p>
        </p:txBody>
      </p:sp>
    </p:spTree>
    <p:extLst>
      <p:ext uri="{BB962C8B-B14F-4D97-AF65-F5344CB8AC3E}">
        <p14:creationId xmlns:p14="http://schemas.microsoft.com/office/powerpoint/2010/main" val="2144361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718048"/>
            <a:ext cx="8229600" cy="1143000"/>
          </a:xfrm>
        </p:spPr>
        <p:txBody>
          <a:bodyPr>
            <a:normAutofit fontScale="90000"/>
          </a:bodyPr>
          <a:lstStyle/>
          <a:p>
            <a:pPr algn="l"/>
            <a:r>
              <a:rPr lang="es-ES" sz="2800" b="1" dirty="0" smtClean="0"/>
              <a:t>5. PRINCIPIOS, CRITERIOS Y METODOLOGÍAS</a:t>
            </a:r>
            <a:br>
              <a:rPr lang="es-ES" sz="2800" b="1" dirty="0" smtClean="0"/>
            </a:br>
            <a:r>
              <a:rPr lang="es-ES" sz="2800" b="1" dirty="0" smtClean="0"/>
              <a:t/>
            </a:r>
            <a:br>
              <a:rPr lang="es-ES" sz="2800" b="1" dirty="0" smtClean="0"/>
            </a:br>
            <a:r>
              <a:rPr lang="es-ES" sz="2800" u="sng" dirty="0" smtClean="0"/>
              <a:t>Principios básicos:</a:t>
            </a:r>
            <a:br>
              <a:rPr lang="es-ES" sz="2800" u="sng" dirty="0" smtClean="0"/>
            </a:br>
            <a:r>
              <a:rPr lang="es-ES" sz="2800" u="sng" dirty="0" smtClean="0"/>
              <a:t/>
            </a:r>
            <a:br>
              <a:rPr lang="es-ES" sz="2800" u="sng" dirty="0" smtClean="0"/>
            </a:br>
            <a:r>
              <a:rPr lang="es-ES" sz="2800" dirty="0" smtClean="0"/>
              <a:t>- </a:t>
            </a:r>
            <a:r>
              <a:rPr lang="es-ES" sz="2800" b="1" dirty="0" smtClean="0"/>
              <a:t>Uso óptimo </a:t>
            </a:r>
            <a:r>
              <a:rPr lang="es-ES" sz="2800" dirty="0" smtClean="0"/>
              <a:t>del inmueble.</a:t>
            </a:r>
            <a:br>
              <a:rPr lang="es-ES" sz="2800" dirty="0" smtClean="0"/>
            </a:br>
            <a:r>
              <a:rPr lang="es-ES" sz="2800" dirty="0" smtClean="0"/>
              <a:t/>
            </a:r>
            <a:br>
              <a:rPr lang="es-ES" sz="2800" dirty="0" smtClean="0"/>
            </a:br>
            <a:r>
              <a:rPr lang="es-ES" sz="2800" dirty="0" smtClean="0"/>
              <a:t>- Valoración de acuerdo al </a:t>
            </a:r>
            <a:r>
              <a:rPr lang="es-ES" sz="2800" b="1" dirty="0" smtClean="0"/>
              <a:t>valor materializado</a:t>
            </a:r>
            <a:r>
              <a:rPr lang="es-ES" sz="2800" dirty="0" smtClean="0"/>
              <a:t>.</a:t>
            </a:r>
            <a:br>
              <a:rPr lang="es-ES" sz="2800" dirty="0" smtClean="0"/>
            </a:br>
            <a:r>
              <a:rPr lang="es-ES" sz="2800" dirty="0" smtClean="0"/>
              <a:t/>
            </a:r>
            <a:br>
              <a:rPr lang="es-ES" sz="2800" dirty="0" smtClean="0"/>
            </a:br>
            <a:r>
              <a:rPr lang="es-ES" sz="2800" dirty="0" smtClean="0"/>
              <a:t>Estos dos conceptos darían lugar a dos formas o técnicas diferenciadas de obtención del valor de un inmueble:</a:t>
            </a:r>
            <a:r>
              <a:rPr lang="es-ES" sz="2800" b="1" dirty="0" smtClean="0"/>
              <a:t/>
            </a:r>
            <a:br>
              <a:rPr lang="es-ES" sz="2800" b="1" dirty="0" smtClean="0"/>
            </a:br>
            <a:r>
              <a:rPr lang="es-ES" sz="2800" dirty="0" smtClean="0"/>
              <a:t/>
            </a:r>
            <a:br>
              <a:rPr lang="es-ES" sz="2800" dirty="0" smtClean="0"/>
            </a:br>
            <a:r>
              <a:rPr lang="es-ES" sz="2800" dirty="0" smtClean="0"/>
              <a:t>- Procedimientos aditivos, o </a:t>
            </a:r>
            <a:r>
              <a:rPr lang="es-ES" sz="2800" b="1" dirty="0" smtClean="0"/>
              <a:t>estimación aditiva</a:t>
            </a:r>
            <a:r>
              <a:rPr lang="es-ES" sz="2800" dirty="0" smtClean="0"/>
              <a:t>.</a:t>
            </a:r>
            <a:br>
              <a:rPr lang="es-ES" sz="2800" dirty="0" smtClean="0"/>
            </a:br>
            <a:r>
              <a:rPr lang="es-ES" sz="2800" dirty="0"/>
              <a:t/>
            </a:r>
            <a:br>
              <a:rPr lang="es-ES" sz="2800" dirty="0"/>
            </a:br>
            <a:r>
              <a:rPr lang="es-ES" sz="2800" dirty="0"/>
              <a:t>- Procedimientos globales, </a:t>
            </a:r>
            <a:r>
              <a:rPr lang="es-ES" sz="2800" b="1" dirty="0"/>
              <a:t>estimación conjunta </a:t>
            </a:r>
            <a:r>
              <a:rPr lang="es-ES" sz="2800" dirty="0"/>
              <a:t>.</a:t>
            </a:r>
          </a:p>
        </p:txBody>
      </p:sp>
    </p:spTree>
    <p:extLst>
      <p:ext uri="{BB962C8B-B14F-4D97-AF65-F5344CB8AC3E}">
        <p14:creationId xmlns:p14="http://schemas.microsoft.com/office/powerpoint/2010/main" val="3335118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9" y="2852936"/>
            <a:ext cx="8229600" cy="1143000"/>
          </a:xfrm>
        </p:spPr>
        <p:txBody>
          <a:bodyPr>
            <a:normAutofit fontScale="90000"/>
          </a:bodyPr>
          <a:lstStyle/>
          <a:p>
            <a:pPr algn="l"/>
            <a:r>
              <a:rPr lang="es-ES" sz="2800" b="1" dirty="0" smtClean="0"/>
              <a:t>Metodología</a:t>
            </a:r>
            <a:br>
              <a:rPr lang="es-ES" sz="2800" b="1" dirty="0" smtClean="0"/>
            </a:br>
            <a:r>
              <a:rPr lang="es-ES" sz="2800" b="1" dirty="0" smtClean="0"/>
              <a:t/>
            </a:r>
            <a:br>
              <a:rPr lang="es-ES" sz="2800" b="1" dirty="0" smtClean="0"/>
            </a:br>
            <a:r>
              <a:rPr lang="es-ES" sz="2800" dirty="0" smtClean="0"/>
              <a:t>- Metodología de cálculo según RD 1020/1993</a:t>
            </a:r>
            <a:br>
              <a:rPr lang="es-ES" sz="2800" dirty="0" smtClean="0"/>
            </a:br>
            <a:r>
              <a:rPr lang="es-ES" sz="2800" dirty="0"/>
              <a:t/>
            </a:r>
            <a:br>
              <a:rPr lang="es-ES" sz="2800" dirty="0"/>
            </a:br>
            <a:r>
              <a:rPr lang="es-ES" sz="2800" dirty="0" smtClean="0"/>
              <a:t/>
            </a:r>
            <a:br>
              <a:rPr lang="es-ES" sz="2800" dirty="0" smtClean="0"/>
            </a:br>
            <a:r>
              <a:rPr lang="es-ES" sz="2800" dirty="0"/>
              <a:t/>
            </a:r>
            <a:br>
              <a:rPr lang="es-ES" sz="2800" dirty="0"/>
            </a:br>
            <a:r>
              <a:rPr lang="es-ES" sz="2800" dirty="0" smtClean="0"/>
              <a:t/>
            </a:r>
            <a:br>
              <a:rPr lang="es-ES" sz="2800" dirty="0" smtClean="0"/>
            </a:br>
            <a:r>
              <a:rPr lang="es-ES" sz="2800" dirty="0"/>
              <a:t/>
            </a:r>
            <a:br>
              <a:rPr lang="es-ES" sz="2800" dirty="0"/>
            </a:br>
            <a:r>
              <a:rPr lang="es-ES" sz="2800" dirty="0" smtClean="0"/>
              <a:t/>
            </a:r>
            <a:br>
              <a:rPr lang="es-ES" sz="2800" dirty="0" smtClean="0"/>
            </a:br>
            <a:r>
              <a:rPr lang="es-ES" sz="2800" dirty="0"/>
              <a:t/>
            </a:r>
            <a:br>
              <a:rPr lang="es-ES" sz="2800" dirty="0"/>
            </a:br>
            <a:r>
              <a:rPr lang="es-ES" sz="2800" dirty="0" smtClean="0"/>
              <a:t/>
            </a:r>
            <a:br>
              <a:rPr lang="es-ES" sz="2800" dirty="0" smtClean="0"/>
            </a:br>
            <a:r>
              <a:rPr lang="es-ES" sz="2800" dirty="0"/>
              <a:t/>
            </a:r>
            <a:br>
              <a:rPr lang="es-ES" sz="2800" dirty="0"/>
            </a:br>
            <a:r>
              <a:rPr lang="es-ES" sz="2800" dirty="0" smtClean="0"/>
              <a:t/>
            </a:r>
            <a:br>
              <a:rPr lang="es-ES" sz="2800" dirty="0" smtClean="0"/>
            </a:br>
            <a:r>
              <a:rPr lang="es-ES" sz="2800" dirty="0" smtClean="0"/>
              <a:t>- Metodología de mercado aplicando los criterios de la Orden   ECO/805/2003 . Tasación retrospectiva a fecha de devengo.</a:t>
            </a:r>
            <a:endParaRPr lang="es-ES" sz="2800" dirty="0"/>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132856"/>
            <a:ext cx="7534275" cy="2838450"/>
          </a:xfrm>
          <a:prstGeom prst="rect">
            <a:avLst/>
          </a:prstGeom>
        </p:spPr>
      </p:pic>
    </p:spTree>
    <p:extLst>
      <p:ext uri="{BB962C8B-B14F-4D97-AF65-F5344CB8AC3E}">
        <p14:creationId xmlns:p14="http://schemas.microsoft.com/office/powerpoint/2010/main" val="2296683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775</TotalTime>
  <Words>201</Words>
  <Application>Microsoft Office PowerPoint</Application>
  <PresentationFormat>Presentación en pantalla (4:3)</PresentationFormat>
  <Paragraphs>32</Paragraphs>
  <Slides>44</Slides>
  <Notes>0</Notes>
  <HiddenSlides>0</HiddenSlides>
  <MMClips>0</MMClip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Tema de Office</vt:lpstr>
      <vt:lpstr>BREVE INTRODUCCIÓN A LA VALORACIÓN INMOBILIARIA.   1- PRESENTACIÓN. 2- TIPOS DE BIENES OBJETO DE VALORACIÓN.  3- CONCEPTO GENERAL DE VALOR. VALOR REAL 4- FINALIDADES PRINCIPALES.             TASACIÓN PERICIAL CONTRADICTORIA 5- PRINCIPIOS, CRITERIOS Y METODOLOGÍAS. 6- PROCEDIMIENTO. 7- MESA REDONDA. </vt:lpstr>
      <vt:lpstr>1. PRESENTACIÓN.  Objetivos principales de la jornada:  - Dar una visión general del campo profesional relacionado con las tasaciones inmobiliarias.   - Aclarar la metodología y el procedimiento de las comprobaciones de valor iniciadas por la Consejería de Hacienda y Administraciones Públicas de la Junta de Comunidades de Castilla – La Mancha. </vt:lpstr>
      <vt:lpstr>2. TIPOS DE BIENES OBJETO DE VALORACIÓN.   -  Suelo: parcelas o solares.  - Edificación. Edificio, desde la base de cimentación hasta la    cubierta.  - Inmueble. Unidad de suelo y edificación.  - Unidades de uso independiente: Viviendas, locales comerciales, oficinas, aparcamientos, …   </vt:lpstr>
      <vt:lpstr>3. CONCEPTO GENERAL DE VALOR. VALOR REAL.  Teórica e históricamente, el valor de un bien se encuentra en relación directa con la utilidad, de cualquier tipo,  que pueda suponerle a quien le asigna dicho valor, vendría a ser la expresión o medida de la utilidad del mismo, por lo que para saber en qué fundamentar la valoración deberíamos conocer la utilidad del mismo.        </vt:lpstr>
      <vt:lpstr>- Valor de uso y valor de cambio - Valor en venta - Valor de mercado, precio, coste - Valor máximo legal - Valor futuro - Valor de inversión o valor en renta - Valor intrínseco - Valor de reposición - Valor de seguro - Valor de liquidación - Valor fiscal - Valor urbanístico  - Valor catastral - Valor de expropiación o justiprecio  - Valor hipotecario - Valor de fondo de comercio … - ¿Valor real? Según resolución vinculante DGT V0881-10: “El concepto de valor real no viene determinado en las normas tributarias, pero el Tribunal Supremo lo equipara al valor de mercado. Por tanto, se puede definir el valor de mercado como aquel precio que estaría dispuesto a pagar un comprador independiente en condiciones normales de mercado (…). Dicho valor debe calcularse objetivamente, con independencia de las circunstancias que concurran en la transmisión”.</vt:lpstr>
      <vt:lpstr>4. FINALIDADES PRINCIPALES.     TASACIÓN PERICIAL CONTRADICTORIA.  La valoración inmobiliaria está condicionada, por el tipo de bien objeto de tasación, pero también por la finalidad para la cual es requerida.   La finalidad de la valoración es determinante en la metodología y los principios de valoración aplicables, así como el proceso de valoración a seguir, ya que existen normativas y legislación al respecto, que indican la forma de valoración de inmuebles de acuerdo a determinadas finalidades.         </vt:lpstr>
      <vt:lpstr> - Valoraciones de inmuebles para servir como Garantía    Hipotecaria de préstamos sujetos a la Ley 2/1981. - Asesoramiento sobre el valor hipotecario. - Normas de Información Financiera para entidades de    crédito (Circular 4/2004 del BE). - Provisiones técnicas de las compañías aseguradoras. - Patrimonio de los fondos de Pensiones. - Valoraciones para el Registro Mercantil. - Valoraciones para auditores. - Valoración a efectos contables según normas    internacionales de contabilidad.  - Expropiaciones (determinación del justiprecio). - Asesoramiento sobre el valor de mercado. - Valoraciones retrospectivas. - Tasación pericial contradictoria.  La tasación pericial contradictoria, bien sea de parte o como perito tercero es una finalidad específica dentro del amplio abanico que podemos encontrar en este ámbito de la profesión. Cualquier arquitecto colegiado, para el caso de las de parte y colegiado, que además  se inscriba en la lista de peritos, para el caso de actuar como perito tercero, puede realizar este tipo de informes de valoración.        </vt:lpstr>
      <vt:lpstr>5. PRINCIPIOS, CRITERIOS Y METODOLOGÍAS  Principios básicos:  - Uso óptimo del inmueble.  - Valoración de acuerdo al valor materializado.  Estos dos conceptos darían lugar a dos formas o técnicas diferenciadas de obtención del valor de un inmueble:  - Procedimientos aditivos, o estimación aditiva.  - Procedimientos globales, estimación conjunta .</vt:lpstr>
      <vt:lpstr>Metodología  - Metodología de cálculo según RD 1020/1993           - Metodología de mercado aplicando los criterios de la Orden   ECO/805/2003 . Tasación retrospectiva a fecha de devengo.</vt:lpstr>
      <vt:lpstr>6. PROCEDIMIENTO.  - Transmisión del inmueble.  - Inicio de procedimiento de comprobación de valor del mismo.  - Propuesta de Regularización y Trámite de Audiencia             alegaciones.  - Liquidación Provisional              tasación pericial  contradictoria.  - Recurso reposición / reclamación              reserva de pericial contradictoria.  - Si se desestima             perito tercero.  - Provisión de fondos. Honorarios máximos.  - Realización del informe de tasación o ratificación de alguno de los de parte.</vt:lpstr>
      <vt:lpstr>RECOMENDACIONES PARA LA ELABORACION DEL INFORME  - Estudio de la documentación aportada   - Solicitud, si es necesario, de documentación adicional  - Visita al inmueble. Identificación  - Comprobación de sus características actuales  - Comparación de superficies: registral, catastral, comprobada y adoptada   - Selección de la metodología en función de la situación observada  - Contraste del resultado obtenido, en la medida de las posibilidades  </vt:lpstr>
      <vt:lpstr>NORMATIVA Y LEGISLACIÓN  - Ley 58/2003, de 17 de diciembre, General Tributaria  - Orden de 03/02/2016 de la Consejería de Hacienda y Administraciones Públicas. Normas de aplicación de los medios de valoración previstos en el art. 57 de la Ley 58/2003  - RDL 1/1993 de 24 de septiembre. Ley del Impuesto sobre Transmisiones y A.J.D.  - Ley 29/1987, de 18 de diciembre, del Impuesto sobre Sucesiones y Donaciones  - RD 1020/1993, de 25 de junio, normas técnicas de valoración y el cuadro marco de valores del suelo y de las construcciones para determinar el valor catastral…  - RD 1065/2007, de 27 de julio, Reglamento General de las actuaciones y los procedimientos de gestión e inspección tributaria…   - Orden ECO/805/2003, de 27 de marzo, sobre normas de valoración de bienes inmuebles y de determinados derechos para ciertas finalidades financieras.   - Normativa para viviendas de Protección Oficial  - Normativa Urbanística, Ley del Suelo y Reglamento de Planeamiento  - Orden de 23/07/2012, de la Consejería de Hacienda y Administraciones Públicas. Honorarios.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CASOS PRÁCTICOS. Ejemplo 1. Valor catastral x coeficiente.   </vt:lpstr>
      <vt:lpstr>Presentación de PowerPoint</vt:lpstr>
      <vt:lpstr>Presentación de PowerPoint</vt:lpstr>
      <vt:lpstr>CASOS PRÁCTICOS. Ejemplo 2. Orden 17/02/2015.</vt:lpstr>
      <vt:lpstr>Presentación de PowerPoint</vt:lpstr>
      <vt:lpstr>Presentación de PowerPoint</vt:lpstr>
      <vt:lpstr>CASOS PRÁCTICOS. Ejemplo 3. RD 1020/1993</vt:lpstr>
      <vt:lpstr>Presentación de PowerPoint</vt:lpstr>
      <vt:lpstr>CASOS PRÁCTICOS. Ejemplo 4. RD 1020/1993</vt:lpstr>
      <vt:lpstr>Presentación de PowerPoint</vt:lpstr>
      <vt:lpstr>CASOS PRÁCTICOS. Ejemplo 5. Orden 03/02/2016              RD 1020/1993</vt:lpstr>
      <vt:lpstr>Presentación de PowerPoint</vt:lpstr>
      <vt:lpstr>Presentación de PowerPoint</vt:lpstr>
      <vt:lpstr>Presentación de PowerPoint</vt:lpstr>
      <vt:lpstr>CASOS PRÁCTICOS. Ejemplo 6. Tasación retrospectiva. ECO 805/2003</vt:lpstr>
      <vt:lpstr>Presentación de PowerPoint</vt:lpstr>
      <vt:lpstr>CASOS PRÁCTICOS. Ejemplo 7. Orden 03/02/2016             RD 1020/1993</vt:lpstr>
      <vt:lpstr>Presentación de PowerPoint</vt:lpstr>
      <vt:lpstr>Presentación de PowerPoint</vt:lpstr>
      <vt:lpstr>Presentación de PowerPoint</vt:lpstr>
      <vt:lpstr>Presentación de PowerPoint</vt:lpstr>
      <vt:lpstr>CASOS PRÁCTICOS. Ejemplo 8.</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BREVE INTRODUCCIÓN A LA VALORACIÓN INMOBILIARIA.   1- PRESENTACIÓN. 2- TIPOS DE BIENES OBJETO DE VALORACIÓN.  3- CONCEPTO GENERAL DE VALOR. VALOR REAL 4- FINALIDADES PRINCIPALES.             TASACIÓN PERICIAL CONTRADICTORIA 5- PRINCIPIOS, CRITERIOS Y METODOLOGÍAS. 6- PROCEDIMIENTO. 7- MESA REDONDA. </dc:title>
  <dc:creator>Equipo</dc:creator>
  <cp:lastModifiedBy>Invitado</cp:lastModifiedBy>
  <cp:revision>91</cp:revision>
  <cp:lastPrinted>2017-06-20T09:56:27Z</cp:lastPrinted>
  <dcterms:created xsi:type="dcterms:W3CDTF">2017-06-19T16:55:20Z</dcterms:created>
  <dcterms:modified xsi:type="dcterms:W3CDTF">2017-06-20T18:50:41Z</dcterms:modified>
</cp:coreProperties>
</file>